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1" r:id="rId6"/>
    <p:sldId id="260" r:id="rId7"/>
    <p:sldId id="276" r:id="rId8"/>
    <p:sldId id="277" r:id="rId9"/>
    <p:sldId id="278" r:id="rId10"/>
    <p:sldId id="265" r:id="rId11"/>
    <p:sldId id="275" r:id="rId12"/>
    <p:sldId id="271" r:id="rId13"/>
    <p:sldId id="272" r:id="rId14"/>
    <p:sldId id="279" r:id="rId15"/>
    <p:sldId id="280" r:id="rId16"/>
    <p:sldId id="273" r:id="rId17"/>
    <p:sldId id="281" r:id="rId18"/>
    <p:sldId id="282" r:id="rId19"/>
    <p:sldId id="267" r:id="rId20"/>
    <p:sldId id="283"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dae4f62a8b82b55" providerId="LiveId" clId="{4D772962-BDD0-4084-A628-6336B624BC8C}"/>
    <pc:docChg chg="modSld">
      <pc:chgData name="" userId="bdae4f62a8b82b55" providerId="LiveId" clId="{4D772962-BDD0-4084-A628-6336B624BC8C}" dt="2021-09-18T07:44:47.139" v="6" actId="1076"/>
      <pc:docMkLst>
        <pc:docMk/>
      </pc:docMkLst>
      <pc:sldChg chg="modSp">
        <pc:chgData name="" userId="bdae4f62a8b82b55" providerId="LiveId" clId="{4D772962-BDD0-4084-A628-6336B624BC8C}" dt="2021-09-18T07:44:38.731" v="4" actId="1076"/>
        <pc:sldMkLst>
          <pc:docMk/>
          <pc:sldMk cId="599359187" sldId="256"/>
        </pc:sldMkLst>
        <pc:spChg chg="mod">
          <ac:chgData name="" userId="bdae4f62a8b82b55" providerId="LiveId" clId="{4D772962-BDD0-4084-A628-6336B624BC8C}" dt="2021-09-18T07:44:38.731" v="4" actId="1076"/>
          <ac:spMkLst>
            <pc:docMk/>
            <pc:sldMk cId="599359187" sldId="256"/>
            <ac:spMk id="3" creationId="{FA87E4A3-F8EE-4697-B9F6-7B78FFCDB349}"/>
          </ac:spMkLst>
        </pc:spChg>
      </pc:sldChg>
      <pc:sldChg chg="modSp">
        <pc:chgData name="" userId="bdae4f62a8b82b55" providerId="LiveId" clId="{4D772962-BDD0-4084-A628-6336B624BC8C}" dt="2021-09-18T07:44:47.139" v="6" actId="1076"/>
        <pc:sldMkLst>
          <pc:docMk/>
          <pc:sldMk cId="2000096107" sldId="257"/>
        </pc:sldMkLst>
        <pc:spChg chg="mod">
          <ac:chgData name="" userId="bdae4f62a8b82b55" providerId="LiveId" clId="{4D772962-BDD0-4084-A628-6336B624BC8C}" dt="2021-09-18T07:44:47.139" v="6" actId="1076"/>
          <ac:spMkLst>
            <pc:docMk/>
            <pc:sldMk cId="2000096107" sldId="257"/>
            <ac:spMk id="3" creationId="{6B430A11-3E65-4CA2-A664-3ADE857E82C2}"/>
          </ac:spMkLst>
        </pc:spChg>
      </pc:sldChg>
      <pc:sldChg chg="modSp">
        <pc:chgData name="" userId="bdae4f62a8b82b55" providerId="LiveId" clId="{4D772962-BDD0-4084-A628-6336B624BC8C}" dt="2021-09-18T07:44:13.678" v="2" actId="6549"/>
        <pc:sldMkLst>
          <pc:docMk/>
          <pc:sldMk cId="4089441033" sldId="258"/>
        </pc:sldMkLst>
        <pc:spChg chg="mod">
          <ac:chgData name="" userId="bdae4f62a8b82b55" providerId="LiveId" clId="{4D772962-BDD0-4084-A628-6336B624BC8C}" dt="2021-09-18T07:44:13.678" v="2" actId="6549"/>
          <ac:spMkLst>
            <pc:docMk/>
            <pc:sldMk cId="4089441033" sldId="258"/>
            <ac:spMk id="3" creationId="{81AD62A9-94C1-4D33-9D06-B964E564298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0A5D3-047F-4F2F-B9BE-D60DC75F9BB1}" type="datetimeFigureOut">
              <a:rPr lang="en-IN" smtClean="0"/>
              <a:t>18-09-2021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D9906-F621-419B-BD2D-ADC7A888F537}" type="slidenum">
              <a:rPr lang="en-IN" smtClean="0"/>
              <a:t>‹#›</a:t>
            </a:fld>
            <a:endParaRPr lang="en-IN"/>
          </a:p>
        </p:txBody>
      </p:sp>
    </p:spTree>
    <p:extLst>
      <p:ext uri="{BB962C8B-B14F-4D97-AF65-F5344CB8AC3E}">
        <p14:creationId xmlns:p14="http://schemas.microsoft.com/office/powerpoint/2010/main" val="248157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AD9906-F621-419B-BD2D-ADC7A888F537}" type="slidenum">
              <a:rPr lang="en-IN" smtClean="0"/>
              <a:t>13</a:t>
            </a:fld>
            <a:endParaRPr lang="en-IN"/>
          </a:p>
        </p:txBody>
      </p:sp>
    </p:spTree>
    <p:extLst>
      <p:ext uri="{BB962C8B-B14F-4D97-AF65-F5344CB8AC3E}">
        <p14:creationId xmlns:p14="http://schemas.microsoft.com/office/powerpoint/2010/main" val="309691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AD9906-F621-419B-BD2D-ADC7A888F537}" type="slidenum">
              <a:rPr lang="en-IN" smtClean="0"/>
              <a:t>14</a:t>
            </a:fld>
            <a:endParaRPr lang="en-IN"/>
          </a:p>
        </p:txBody>
      </p:sp>
    </p:spTree>
    <p:extLst>
      <p:ext uri="{BB962C8B-B14F-4D97-AF65-F5344CB8AC3E}">
        <p14:creationId xmlns:p14="http://schemas.microsoft.com/office/powerpoint/2010/main" val="273519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AD9906-F621-419B-BD2D-ADC7A888F537}" type="slidenum">
              <a:rPr lang="en-IN" smtClean="0"/>
              <a:t>15</a:t>
            </a:fld>
            <a:endParaRPr lang="en-IN"/>
          </a:p>
        </p:txBody>
      </p:sp>
    </p:spTree>
    <p:extLst>
      <p:ext uri="{BB962C8B-B14F-4D97-AF65-F5344CB8AC3E}">
        <p14:creationId xmlns:p14="http://schemas.microsoft.com/office/powerpoint/2010/main" val="106775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44EA9-150D-4DAB-A8D1-E0C4F213C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7D2629-0319-4DDC-9014-960E375A4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507955-7E76-42DB-87F3-AF83C1ABB900}"/>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5" name="Footer Placeholder 4">
            <a:extLst>
              <a:ext uri="{FF2B5EF4-FFF2-40B4-BE49-F238E27FC236}">
                <a16:creationId xmlns:a16="http://schemas.microsoft.com/office/drawing/2014/main" id="{5E7EB111-E594-4479-A119-4937E33BCE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4EA332-B983-4C23-AC31-7F3102287EB2}"/>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978196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5973-AA54-46E0-833E-7665C77F1B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B4D401-09CA-40D8-9F61-906DA83723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7EE127-9EF8-413E-AAC3-A37A5A382014}"/>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5" name="Footer Placeholder 4">
            <a:extLst>
              <a:ext uri="{FF2B5EF4-FFF2-40B4-BE49-F238E27FC236}">
                <a16:creationId xmlns:a16="http://schemas.microsoft.com/office/drawing/2014/main" id="{AFB8CACC-7321-4FFF-95DB-6F0DECBC89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19D01C-6688-4227-A5F3-89BF26D68082}"/>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392737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3FD2D4-151E-4E55-A45A-335CD90566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AC8B51-76E3-43D6-9C84-A09B7422BB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921AB6-C6D7-47B7-8599-3B47BCD69119}"/>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5" name="Footer Placeholder 4">
            <a:extLst>
              <a:ext uri="{FF2B5EF4-FFF2-40B4-BE49-F238E27FC236}">
                <a16:creationId xmlns:a16="http://schemas.microsoft.com/office/drawing/2014/main" id="{05F5B1AB-8073-4B7A-B790-906B78EEF8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B16D7B-6024-4C99-97C3-0F8C5F6DD0CA}"/>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411393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BFE7-09EC-42D6-9571-42751B50AD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55DEF9-98B6-4760-AE12-18411287A6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A0B839-F0E9-43C7-B06E-07C197405DED}"/>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5" name="Footer Placeholder 4">
            <a:extLst>
              <a:ext uri="{FF2B5EF4-FFF2-40B4-BE49-F238E27FC236}">
                <a16:creationId xmlns:a16="http://schemas.microsoft.com/office/drawing/2014/main" id="{12512445-680C-477C-9EFD-A770E2CF0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C92B9-9FA9-427D-99FA-1B11F59B0225}"/>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1687835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CD77E-B436-4957-A4C9-803469D2F5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E14621-6746-46B4-9AD4-D1FB034CF4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5A3E86-94E4-40B5-861D-28816D351DB2}"/>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5" name="Footer Placeholder 4">
            <a:extLst>
              <a:ext uri="{FF2B5EF4-FFF2-40B4-BE49-F238E27FC236}">
                <a16:creationId xmlns:a16="http://schemas.microsoft.com/office/drawing/2014/main" id="{4DA08AAA-F6BD-4F5F-AF3D-3C674D8B36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FF70BF-A1D4-4E40-ABF2-FDA105496798}"/>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259827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CC9F-0AF8-4D76-908D-751D9B0A84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905BDC-C99E-4DA9-9980-B65C11A94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01FF1C-4503-42E0-8F34-D6DBF5946F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0D0BED-E177-4D42-8196-1C2C0A0D8455}"/>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6" name="Footer Placeholder 5">
            <a:extLst>
              <a:ext uri="{FF2B5EF4-FFF2-40B4-BE49-F238E27FC236}">
                <a16:creationId xmlns:a16="http://schemas.microsoft.com/office/drawing/2014/main" id="{C704FB90-A0EE-4136-B00F-333B52BC3E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298B82-2D13-4EF0-84C0-3EE6DC1CD90C}"/>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387763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593F-A9FA-436D-944A-421E57FF31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9D2A9E-1A36-4C8D-85BB-2E927BE81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092B29-C5B8-4B3A-A11E-0AD5486DF0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BBC670-369D-4A3C-97D1-A6350D6C2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3A19EF-FFC6-448B-873D-B34B61C4AF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745AC9-7346-4602-8631-F48DFBAEC5BE}"/>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8" name="Footer Placeholder 7">
            <a:extLst>
              <a:ext uri="{FF2B5EF4-FFF2-40B4-BE49-F238E27FC236}">
                <a16:creationId xmlns:a16="http://schemas.microsoft.com/office/drawing/2014/main" id="{BCEB0937-31DC-4049-B94F-7FA0C9404F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59362F7-D095-4D64-AEDF-E96671EAA126}"/>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348595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F026-D194-455C-834F-67AD60D2C8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50C4AF-A6AD-481E-AAD0-66FC4155A173}"/>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4" name="Footer Placeholder 3">
            <a:extLst>
              <a:ext uri="{FF2B5EF4-FFF2-40B4-BE49-F238E27FC236}">
                <a16:creationId xmlns:a16="http://schemas.microsoft.com/office/drawing/2014/main" id="{4996EBBD-35F3-44C0-9A41-7D616B12A3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1443CF-CEE4-414E-9B70-1FCE4529D630}"/>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1326470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180FB-02D9-41E4-8D5B-4C12E2033F3E}"/>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3" name="Footer Placeholder 2">
            <a:extLst>
              <a:ext uri="{FF2B5EF4-FFF2-40B4-BE49-F238E27FC236}">
                <a16:creationId xmlns:a16="http://schemas.microsoft.com/office/drawing/2014/main" id="{96B4B94E-E095-41EB-835C-76F4CC89FB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9D1945-81F7-4A63-88EC-0F5BE36F5269}"/>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298582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033E-D599-410C-A687-E9B527D95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5830AA-E54B-4960-A5CC-9AB7A75CF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278A8A-6524-4093-A0A8-A727870FC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1B4A6D-B6C1-4EE4-BED3-456DB20C20F8}"/>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6" name="Footer Placeholder 5">
            <a:extLst>
              <a:ext uri="{FF2B5EF4-FFF2-40B4-BE49-F238E27FC236}">
                <a16:creationId xmlns:a16="http://schemas.microsoft.com/office/drawing/2014/main" id="{80FEB375-1778-4DC0-A36B-7F1C4DF99D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DCB27A-59C6-4DC6-853C-59534C5C5E7F}"/>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343247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C60D-5E76-430B-ABC6-2C4B6FE18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8121B7-C2C5-445D-A1EE-4AC3C635C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AD5F849-C4C0-4A46-BC9D-1891971C3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BFD8C6-14F5-465A-AA01-CC808B337F1B}"/>
              </a:ext>
            </a:extLst>
          </p:cNvPr>
          <p:cNvSpPr>
            <a:spLocks noGrp="1"/>
          </p:cNvSpPr>
          <p:nvPr>
            <p:ph type="dt" sz="half" idx="10"/>
          </p:nvPr>
        </p:nvSpPr>
        <p:spPr/>
        <p:txBody>
          <a:bodyPr/>
          <a:lstStyle/>
          <a:p>
            <a:fld id="{5528A6EE-D193-4721-B179-6CF9BC5111BE}" type="datetimeFigureOut">
              <a:rPr lang="en-IN" smtClean="0"/>
              <a:t>18-09-2021</a:t>
            </a:fld>
            <a:endParaRPr lang="en-IN"/>
          </a:p>
        </p:txBody>
      </p:sp>
      <p:sp>
        <p:nvSpPr>
          <p:cNvPr id="6" name="Footer Placeholder 5">
            <a:extLst>
              <a:ext uri="{FF2B5EF4-FFF2-40B4-BE49-F238E27FC236}">
                <a16:creationId xmlns:a16="http://schemas.microsoft.com/office/drawing/2014/main" id="{9A87C9C8-6C66-45F5-BA5A-4D44C481FC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801579-460A-472F-9FD2-39D249DE5EB5}"/>
              </a:ext>
            </a:extLst>
          </p:cNvPr>
          <p:cNvSpPr>
            <a:spLocks noGrp="1"/>
          </p:cNvSpPr>
          <p:nvPr>
            <p:ph type="sldNum" sz="quarter" idx="12"/>
          </p:nvPr>
        </p:nvSpPr>
        <p:spPr/>
        <p:txBody>
          <a:bodyPr/>
          <a:lstStyle/>
          <a:p>
            <a:fld id="{14EEDB1F-5C91-47F1-B13D-AB233A4A4AA7}" type="slidenum">
              <a:rPr lang="en-IN" smtClean="0"/>
              <a:t>‹#›</a:t>
            </a:fld>
            <a:endParaRPr lang="en-IN"/>
          </a:p>
        </p:txBody>
      </p:sp>
    </p:spTree>
    <p:extLst>
      <p:ext uri="{BB962C8B-B14F-4D97-AF65-F5344CB8AC3E}">
        <p14:creationId xmlns:p14="http://schemas.microsoft.com/office/powerpoint/2010/main" val="272025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B70CC-3D76-4AAF-BA30-73CB1F5E2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E1A23-DCD2-410C-A28D-0D155775EE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C46F7C-982F-4985-8BC4-698A8EEB04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8A6EE-D193-4721-B179-6CF9BC5111BE}" type="datetimeFigureOut">
              <a:rPr lang="en-IN" smtClean="0"/>
              <a:t>18-09-2021</a:t>
            </a:fld>
            <a:endParaRPr lang="en-IN"/>
          </a:p>
        </p:txBody>
      </p:sp>
      <p:sp>
        <p:nvSpPr>
          <p:cNvPr id="5" name="Footer Placeholder 4">
            <a:extLst>
              <a:ext uri="{FF2B5EF4-FFF2-40B4-BE49-F238E27FC236}">
                <a16:creationId xmlns:a16="http://schemas.microsoft.com/office/drawing/2014/main" id="{86A12CB5-A32F-440B-B2BD-F59AB2820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CE4091-87E4-4E44-919D-059F2397FC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EDB1F-5C91-47F1-B13D-AB233A4A4AA7}" type="slidenum">
              <a:rPr lang="en-IN" smtClean="0"/>
              <a:t>‹#›</a:t>
            </a:fld>
            <a:endParaRPr lang="en-IN"/>
          </a:p>
        </p:txBody>
      </p:sp>
    </p:spTree>
    <p:extLst>
      <p:ext uri="{BB962C8B-B14F-4D97-AF65-F5344CB8AC3E}">
        <p14:creationId xmlns:p14="http://schemas.microsoft.com/office/powerpoint/2010/main" val="1434412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3841D-659D-4C8B-8BCF-837849F2D7E5}"/>
              </a:ext>
            </a:extLst>
          </p:cNvPr>
          <p:cNvSpPr txBox="1"/>
          <p:nvPr/>
        </p:nvSpPr>
        <p:spPr>
          <a:xfrm>
            <a:off x="3634154" y="154744"/>
            <a:ext cx="4923692" cy="707886"/>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4000" dirty="0"/>
              <a:t>PROBLEM STATEMENT </a:t>
            </a:r>
            <a:endParaRPr lang="en-IN" sz="4000" dirty="0"/>
          </a:p>
        </p:txBody>
      </p:sp>
      <p:sp>
        <p:nvSpPr>
          <p:cNvPr id="3" name="TextBox 2">
            <a:extLst>
              <a:ext uri="{FF2B5EF4-FFF2-40B4-BE49-F238E27FC236}">
                <a16:creationId xmlns:a16="http://schemas.microsoft.com/office/drawing/2014/main" id="{FA87E4A3-F8EE-4697-B9F6-7B78FFCDB349}"/>
              </a:ext>
            </a:extLst>
          </p:cNvPr>
          <p:cNvSpPr txBox="1"/>
          <p:nvPr/>
        </p:nvSpPr>
        <p:spPr>
          <a:xfrm>
            <a:off x="412652" y="1280159"/>
            <a:ext cx="11366696" cy="5035353"/>
          </a:xfrm>
          <a:prstGeom prst="rect">
            <a:avLst/>
          </a:prstGeom>
          <a:noFill/>
        </p:spPr>
        <p:txBody>
          <a:bodyPr wrap="square" rtlCol="0">
            <a:spAutoFit/>
          </a:bodyPr>
          <a:lstStyle/>
          <a:p>
            <a:pPr>
              <a:lnSpc>
                <a:spcPct val="150000"/>
              </a:lnSpc>
            </a:pPr>
            <a:r>
              <a:rPr lang="en-IN" dirty="0"/>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The company is looking at prospective properties to buy houses to enter the market. You are required to build a model using Machine Learning in order to predict the actual value of the prospective properties and decide whether to invest in them or not. </a:t>
            </a:r>
          </a:p>
        </p:txBody>
      </p:sp>
    </p:spTree>
    <p:extLst>
      <p:ext uri="{BB962C8B-B14F-4D97-AF65-F5344CB8AC3E}">
        <p14:creationId xmlns:p14="http://schemas.microsoft.com/office/powerpoint/2010/main" val="59935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8" y="148210"/>
            <a:ext cx="9540435" cy="830997"/>
          </a:xfrm>
          <a:prstGeom prst="rect">
            <a:avLst/>
          </a:prstGeom>
        </p:spPr>
        <p:txBody>
          <a:bodyPr wrap="square">
            <a:spAutoFit/>
          </a:bodyPr>
          <a:lstStyle/>
          <a:p>
            <a:pPr marL="285750" indent="-285750">
              <a:buFont typeface="Wingdings" panose="05000000000000000000" pitchFamily="2" charset="2"/>
              <a:buChar char="Ø"/>
            </a:pPr>
            <a:r>
              <a:rPr lang="en-US" sz="2400" b="1" dirty="0"/>
              <a:t>Dealing with Skewed Target Variable</a:t>
            </a:r>
          </a:p>
          <a:p>
            <a:endParaRPr lang="en-US" sz="2400" b="1" dirty="0"/>
          </a:p>
        </p:txBody>
      </p:sp>
      <p:pic>
        <p:nvPicPr>
          <p:cNvPr id="3" name="Picture 2">
            <a:extLst>
              <a:ext uri="{FF2B5EF4-FFF2-40B4-BE49-F238E27FC236}">
                <a16:creationId xmlns:a16="http://schemas.microsoft.com/office/drawing/2014/main" id="{F2161A19-FEFA-490E-AFB1-74B04B615F91}"/>
              </a:ext>
            </a:extLst>
          </p:cNvPr>
          <p:cNvPicPr>
            <a:picLocks noChangeAspect="1"/>
          </p:cNvPicPr>
          <p:nvPr/>
        </p:nvPicPr>
        <p:blipFill rotWithShape="1">
          <a:blip r:embed="rId2"/>
          <a:srcRect l="9923" t="67085" r="45654" b="27422"/>
          <a:stretch/>
        </p:blipFill>
        <p:spPr>
          <a:xfrm>
            <a:off x="409135" y="4783015"/>
            <a:ext cx="7567247" cy="1265499"/>
          </a:xfrm>
          <a:prstGeom prst="rect">
            <a:avLst/>
          </a:prstGeom>
        </p:spPr>
      </p:pic>
      <p:pic>
        <p:nvPicPr>
          <p:cNvPr id="4" name="Picture 3">
            <a:extLst>
              <a:ext uri="{FF2B5EF4-FFF2-40B4-BE49-F238E27FC236}">
                <a16:creationId xmlns:a16="http://schemas.microsoft.com/office/drawing/2014/main" id="{EF4CA63F-29AA-4A91-AF13-31675CCD2063}"/>
              </a:ext>
            </a:extLst>
          </p:cNvPr>
          <p:cNvPicPr>
            <a:picLocks noChangeAspect="1"/>
          </p:cNvPicPr>
          <p:nvPr/>
        </p:nvPicPr>
        <p:blipFill rotWithShape="1">
          <a:blip r:embed="rId3"/>
          <a:srcRect l="16269" t="44921" r="52923" b="19575"/>
          <a:stretch/>
        </p:blipFill>
        <p:spPr>
          <a:xfrm>
            <a:off x="339969" y="1104911"/>
            <a:ext cx="5554394" cy="3129468"/>
          </a:xfrm>
          <a:prstGeom prst="rect">
            <a:avLst/>
          </a:prstGeom>
        </p:spPr>
      </p:pic>
      <p:pic>
        <p:nvPicPr>
          <p:cNvPr id="5" name="Picture 4">
            <a:extLst>
              <a:ext uri="{FF2B5EF4-FFF2-40B4-BE49-F238E27FC236}">
                <a16:creationId xmlns:a16="http://schemas.microsoft.com/office/drawing/2014/main" id="{E1DB15F4-FB57-4C51-A411-322CD8A6240A}"/>
              </a:ext>
            </a:extLst>
          </p:cNvPr>
          <p:cNvPicPr>
            <a:picLocks noChangeAspect="1"/>
          </p:cNvPicPr>
          <p:nvPr/>
        </p:nvPicPr>
        <p:blipFill rotWithShape="1">
          <a:blip r:embed="rId4"/>
          <a:srcRect l="15346" t="34864" r="51654" b="28605"/>
          <a:stretch/>
        </p:blipFill>
        <p:spPr>
          <a:xfrm>
            <a:off x="6096000" y="1090843"/>
            <a:ext cx="5756031" cy="3129468"/>
          </a:xfrm>
          <a:prstGeom prst="rect">
            <a:avLst/>
          </a:prstGeom>
        </p:spPr>
      </p:pic>
      <p:sp>
        <p:nvSpPr>
          <p:cNvPr id="8" name="TextBox 7">
            <a:extLst>
              <a:ext uri="{FF2B5EF4-FFF2-40B4-BE49-F238E27FC236}">
                <a16:creationId xmlns:a16="http://schemas.microsoft.com/office/drawing/2014/main" id="{57A57EAC-6239-457A-8B58-35E6F4360961}"/>
              </a:ext>
            </a:extLst>
          </p:cNvPr>
          <p:cNvSpPr txBox="1"/>
          <p:nvPr/>
        </p:nvSpPr>
        <p:spPr>
          <a:xfrm>
            <a:off x="538090" y="738269"/>
            <a:ext cx="2489981" cy="369332"/>
          </a:xfrm>
          <a:prstGeom prst="rect">
            <a:avLst/>
          </a:prstGeom>
          <a:noFill/>
        </p:spPr>
        <p:txBody>
          <a:bodyPr wrap="square" rtlCol="0">
            <a:spAutoFit/>
          </a:bodyPr>
          <a:lstStyle/>
          <a:p>
            <a:r>
              <a:rPr lang="en-US" b="1" u="sng" dirty="0"/>
              <a:t>Before Log Transform:</a:t>
            </a:r>
            <a:endParaRPr lang="en-IN" b="1" u="sng" dirty="0"/>
          </a:p>
        </p:txBody>
      </p:sp>
      <p:sp>
        <p:nvSpPr>
          <p:cNvPr id="9" name="TextBox 8">
            <a:extLst>
              <a:ext uri="{FF2B5EF4-FFF2-40B4-BE49-F238E27FC236}">
                <a16:creationId xmlns:a16="http://schemas.microsoft.com/office/drawing/2014/main" id="{589C6218-07F2-439E-9CA1-35A73C126E87}"/>
              </a:ext>
            </a:extLst>
          </p:cNvPr>
          <p:cNvSpPr txBox="1"/>
          <p:nvPr/>
        </p:nvSpPr>
        <p:spPr>
          <a:xfrm>
            <a:off x="6096000" y="721511"/>
            <a:ext cx="2489981" cy="369332"/>
          </a:xfrm>
          <a:prstGeom prst="rect">
            <a:avLst/>
          </a:prstGeom>
          <a:noFill/>
        </p:spPr>
        <p:txBody>
          <a:bodyPr wrap="square" rtlCol="0">
            <a:spAutoFit/>
          </a:bodyPr>
          <a:lstStyle/>
          <a:p>
            <a:r>
              <a:rPr lang="en-US" b="1" u="sng" dirty="0"/>
              <a:t>After Log Transform:</a:t>
            </a:r>
            <a:endParaRPr lang="en-IN" b="1" u="sng" dirty="0"/>
          </a:p>
        </p:txBody>
      </p:sp>
    </p:spTree>
    <p:extLst>
      <p:ext uri="{BB962C8B-B14F-4D97-AF65-F5344CB8AC3E}">
        <p14:creationId xmlns:p14="http://schemas.microsoft.com/office/powerpoint/2010/main" val="3212722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8" y="148210"/>
            <a:ext cx="7050453" cy="1096903"/>
          </a:xfrm>
          <a:prstGeom prst="rect">
            <a:avLst/>
          </a:prstGeom>
        </p:spPr>
        <p:txBody>
          <a:bodyPr wrap="square">
            <a:spAutoFit/>
          </a:bodyPr>
          <a:lstStyle/>
          <a:p>
            <a:pPr marL="285750" indent="-285750">
              <a:buFont typeface="Wingdings" panose="05000000000000000000" pitchFamily="2" charset="2"/>
              <a:buChar char="Ø"/>
            </a:pPr>
            <a:r>
              <a:rPr lang="en-US" sz="2400" b="1" dirty="0"/>
              <a:t>Principal Components Analysis</a:t>
            </a:r>
          </a:p>
          <a:p>
            <a:pPr>
              <a:lnSpc>
                <a:spcPct val="200000"/>
              </a:lnSpc>
            </a:pPr>
            <a:endParaRPr lang="en-US" sz="2400" b="1" dirty="0"/>
          </a:p>
        </p:txBody>
      </p:sp>
      <p:pic>
        <p:nvPicPr>
          <p:cNvPr id="5" name="Picture 4">
            <a:extLst>
              <a:ext uri="{FF2B5EF4-FFF2-40B4-BE49-F238E27FC236}">
                <a16:creationId xmlns:a16="http://schemas.microsoft.com/office/drawing/2014/main" id="{F63904FB-B983-4381-BEFE-48DB10499AC1}"/>
              </a:ext>
            </a:extLst>
          </p:cNvPr>
          <p:cNvPicPr/>
          <p:nvPr/>
        </p:nvPicPr>
        <p:blipFill rotWithShape="1">
          <a:blip r:embed="rId2"/>
          <a:srcRect l="15529" t="27620" r="48331" b="32369"/>
          <a:stretch/>
        </p:blipFill>
        <p:spPr bwMode="auto">
          <a:xfrm>
            <a:off x="4891636" y="696660"/>
            <a:ext cx="7300363" cy="6013129"/>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1078D49A-4608-4E6A-99A9-D0F6F9F4450C}"/>
              </a:ext>
            </a:extLst>
          </p:cNvPr>
          <p:cNvPicPr>
            <a:picLocks noChangeAspect="1"/>
          </p:cNvPicPr>
          <p:nvPr/>
        </p:nvPicPr>
        <p:blipFill rotWithShape="1">
          <a:blip r:embed="rId3"/>
          <a:srcRect l="10730" t="33633" r="50000" b="33120"/>
          <a:stretch/>
        </p:blipFill>
        <p:spPr>
          <a:xfrm>
            <a:off x="103931" y="696661"/>
            <a:ext cx="4636881" cy="2468570"/>
          </a:xfrm>
          <a:prstGeom prst="rect">
            <a:avLst/>
          </a:prstGeom>
        </p:spPr>
      </p:pic>
      <p:pic>
        <p:nvPicPr>
          <p:cNvPr id="6" name="Picture 5">
            <a:extLst>
              <a:ext uri="{FF2B5EF4-FFF2-40B4-BE49-F238E27FC236}">
                <a16:creationId xmlns:a16="http://schemas.microsoft.com/office/drawing/2014/main" id="{4E85AA45-75E1-45C5-8997-0589CE477266}"/>
              </a:ext>
            </a:extLst>
          </p:cNvPr>
          <p:cNvPicPr>
            <a:picLocks noChangeAspect="1"/>
          </p:cNvPicPr>
          <p:nvPr/>
        </p:nvPicPr>
        <p:blipFill rotWithShape="1">
          <a:blip r:embed="rId4"/>
          <a:srcRect l="15231" t="55592" r="52923" b="37636"/>
          <a:stretch/>
        </p:blipFill>
        <p:spPr>
          <a:xfrm>
            <a:off x="103931" y="3953020"/>
            <a:ext cx="4636881" cy="1631853"/>
          </a:xfrm>
          <a:prstGeom prst="rect">
            <a:avLst/>
          </a:prstGeom>
        </p:spPr>
      </p:pic>
    </p:spTree>
    <p:extLst>
      <p:ext uri="{BB962C8B-B14F-4D97-AF65-F5344CB8AC3E}">
        <p14:creationId xmlns:p14="http://schemas.microsoft.com/office/powerpoint/2010/main" val="19169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3099695" cy="1466235"/>
          </a:xfrm>
          <a:prstGeom prst="rect">
            <a:avLst/>
          </a:prstGeom>
        </p:spPr>
        <p:txBody>
          <a:bodyPr wrap="none">
            <a:spAutoFit/>
          </a:bodyPr>
          <a:lstStyle/>
          <a:p>
            <a:pPr marL="285750" indent="-285750">
              <a:lnSpc>
                <a:spcPct val="200000"/>
              </a:lnSpc>
              <a:buFont typeface="Wingdings" panose="05000000000000000000" pitchFamily="2" charset="2"/>
              <a:buChar char="Ø"/>
            </a:pPr>
            <a:r>
              <a:rPr lang="en-US" sz="2400" b="1" dirty="0"/>
              <a:t>Model Development</a:t>
            </a:r>
          </a:p>
          <a:p>
            <a:pPr>
              <a:lnSpc>
                <a:spcPct val="200000"/>
              </a:lnSpc>
            </a:pPr>
            <a:endParaRPr lang="en-US" sz="2400" b="1" dirty="0"/>
          </a:p>
        </p:txBody>
      </p:sp>
      <p:pic>
        <p:nvPicPr>
          <p:cNvPr id="4" name="Picture 3">
            <a:extLst>
              <a:ext uri="{FF2B5EF4-FFF2-40B4-BE49-F238E27FC236}">
                <a16:creationId xmlns:a16="http://schemas.microsoft.com/office/drawing/2014/main" id="{02F06E13-9C89-4C13-A8E9-A231A2AAEFC8}"/>
              </a:ext>
            </a:extLst>
          </p:cNvPr>
          <p:cNvPicPr>
            <a:picLocks noChangeAspect="1"/>
          </p:cNvPicPr>
          <p:nvPr/>
        </p:nvPicPr>
        <p:blipFill rotWithShape="1">
          <a:blip r:embed="rId2"/>
          <a:srcRect l="25154" t="25014" r="24884" b="33119"/>
          <a:stretch/>
        </p:blipFill>
        <p:spPr>
          <a:xfrm>
            <a:off x="433559" y="1111346"/>
            <a:ext cx="10215684" cy="5022167"/>
          </a:xfrm>
          <a:prstGeom prst="rect">
            <a:avLst/>
          </a:prstGeom>
        </p:spPr>
      </p:pic>
    </p:spTree>
    <p:extLst>
      <p:ext uri="{BB962C8B-B14F-4D97-AF65-F5344CB8AC3E}">
        <p14:creationId xmlns:p14="http://schemas.microsoft.com/office/powerpoint/2010/main" val="1963712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2711704" cy="461665"/>
          </a:xfrm>
          <a:prstGeom prst="rect">
            <a:avLst/>
          </a:prstGeom>
        </p:spPr>
        <p:txBody>
          <a:bodyPr wrap="none">
            <a:spAutoFit/>
          </a:bodyPr>
          <a:lstStyle/>
          <a:p>
            <a:pPr marL="285750" indent="-285750">
              <a:buFont typeface="Wingdings" panose="05000000000000000000" pitchFamily="2" charset="2"/>
              <a:buChar char="Ø"/>
            </a:pPr>
            <a:r>
              <a:rPr lang="en-US" sz="2400" b="1" dirty="0"/>
              <a:t>Model Evaluation</a:t>
            </a:r>
          </a:p>
        </p:txBody>
      </p:sp>
      <p:pic>
        <p:nvPicPr>
          <p:cNvPr id="7" name="Picture 6">
            <a:extLst>
              <a:ext uri="{FF2B5EF4-FFF2-40B4-BE49-F238E27FC236}">
                <a16:creationId xmlns:a16="http://schemas.microsoft.com/office/drawing/2014/main" id="{614EB53A-0FFD-4A29-B5BD-BC9FB356AD53}"/>
              </a:ext>
            </a:extLst>
          </p:cNvPr>
          <p:cNvPicPr/>
          <p:nvPr/>
        </p:nvPicPr>
        <p:blipFill rotWithShape="1">
          <a:blip r:embed="rId3"/>
          <a:srcRect l="14080" t="32783" r="34107" b="15591"/>
          <a:stretch/>
        </p:blipFill>
        <p:spPr bwMode="auto">
          <a:xfrm>
            <a:off x="125838" y="1047970"/>
            <a:ext cx="5557510" cy="2957868"/>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2E18BD20-87D5-4060-8C69-EDEEEE13A30E}"/>
              </a:ext>
            </a:extLst>
          </p:cNvPr>
          <p:cNvSpPr/>
          <p:nvPr/>
        </p:nvSpPr>
        <p:spPr>
          <a:xfrm>
            <a:off x="125838" y="642577"/>
            <a:ext cx="2053511" cy="400110"/>
          </a:xfrm>
          <a:prstGeom prst="rect">
            <a:avLst/>
          </a:prstGeom>
        </p:spPr>
        <p:txBody>
          <a:bodyPr wrap="none">
            <a:spAutoFit/>
          </a:bodyPr>
          <a:lstStyle/>
          <a:p>
            <a:r>
              <a:rPr lang="en-US" sz="2000" b="1" dirty="0"/>
              <a:t>Linear Regression</a:t>
            </a:r>
          </a:p>
        </p:txBody>
      </p:sp>
      <p:pic>
        <p:nvPicPr>
          <p:cNvPr id="9" name="Picture 8">
            <a:extLst>
              <a:ext uri="{FF2B5EF4-FFF2-40B4-BE49-F238E27FC236}">
                <a16:creationId xmlns:a16="http://schemas.microsoft.com/office/drawing/2014/main" id="{61119FC9-EBFB-44AA-8810-BB01DA0D695E}"/>
              </a:ext>
            </a:extLst>
          </p:cNvPr>
          <p:cNvPicPr/>
          <p:nvPr/>
        </p:nvPicPr>
        <p:blipFill rotWithShape="1">
          <a:blip r:embed="rId4"/>
          <a:srcRect l="13498" t="39236" r="25399" b="15591"/>
          <a:stretch/>
        </p:blipFill>
        <p:spPr bwMode="auto">
          <a:xfrm>
            <a:off x="5852161" y="1047970"/>
            <a:ext cx="6110798" cy="3031660"/>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4B9A03BD-FB84-48A2-9DE8-DF0E5394B137}"/>
              </a:ext>
            </a:extLst>
          </p:cNvPr>
          <p:cNvSpPr/>
          <p:nvPr/>
        </p:nvSpPr>
        <p:spPr>
          <a:xfrm>
            <a:off x="5809957" y="649763"/>
            <a:ext cx="1989840" cy="400110"/>
          </a:xfrm>
          <a:prstGeom prst="rect">
            <a:avLst/>
          </a:prstGeom>
        </p:spPr>
        <p:txBody>
          <a:bodyPr wrap="none">
            <a:spAutoFit/>
          </a:bodyPr>
          <a:lstStyle/>
          <a:p>
            <a:r>
              <a:rPr lang="en-US" sz="2000" b="1" dirty="0"/>
              <a:t>Ridge Regression</a:t>
            </a:r>
          </a:p>
        </p:txBody>
      </p:sp>
      <p:pic>
        <p:nvPicPr>
          <p:cNvPr id="11" name="Picture 10">
            <a:extLst>
              <a:ext uri="{FF2B5EF4-FFF2-40B4-BE49-F238E27FC236}">
                <a16:creationId xmlns:a16="http://schemas.microsoft.com/office/drawing/2014/main" id="{148F4CA0-E82A-4820-BA64-B6B14D5D033C}"/>
              </a:ext>
            </a:extLst>
          </p:cNvPr>
          <p:cNvPicPr/>
          <p:nvPr/>
        </p:nvPicPr>
        <p:blipFill rotWithShape="1">
          <a:blip r:embed="rId5"/>
          <a:srcRect l="14079" t="31750" r="47895" b="22302"/>
          <a:stretch/>
        </p:blipFill>
        <p:spPr bwMode="auto">
          <a:xfrm>
            <a:off x="194600" y="4443933"/>
            <a:ext cx="5557510" cy="2419350"/>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53961739-2D7F-49B9-90C8-0E2F091C92F0}"/>
              </a:ext>
            </a:extLst>
          </p:cNvPr>
          <p:cNvSpPr/>
          <p:nvPr/>
        </p:nvSpPr>
        <p:spPr>
          <a:xfrm>
            <a:off x="157422" y="4043823"/>
            <a:ext cx="1974964" cy="400110"/>
          </a:xfrm>
          <a:prstGeom prst="rect">
            <a:avLst/>
          </a:prstGeom>
        </p:spPr>
        <p:txBody>
          <a:bodyPr wrap="none">
            <a:spAutoFit/>
          </a:bodyPr>
          <a:lstStyle/>
          <a:p>
            <a:r>
              <a:rPr lang="en-US" sz="2000" b="1" dirty="0"/>
              <a:t>Lasso Regression</a:t>
            </a:r>
          </a:p>
        </p:txBody>
      </p:sp>
    </p:spTree>
    <p:extLst>
      <p:ext uri="{BB962C8B-B14F-4D97-AF65-F5344CB8AC3E}">
        <p14:creationId xmlns:p14="http://schemas.microsoft.com/office/powerpoint/2010/main" val="2349203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2711704" cy="461665"/>
          </a:xfrm>
          <a:prstGeom prst="rect">
            <a:avLst/>
          </a:prstGeom>
        </p:spPr>
        <p:txBody>
          <a:bodyPr wrap="none">
            <a:spAutoFit/>
          </a:bodyPr>
          <a:lstStyle/>
          <a:p>
            <a:pPr marL="285750" indent="-285750">
              <a:buFont typeface="Wingdings" panose="05000000000000000000" pitchFamily="2" charset="2"/>
              <a:buChar char="Ø"/>
            </a:pPr>
            <a:r>
              <a:rPr lang="en-US" sz="2400" b="1" dirty="0"/>
              <a:t>Model Evaluation</a:t>
            </a:r>
          </a:p>
        </p:txBody>
      </p:sp>
      <p:pic>
        <p:nvPicPr>
          <p:cNvPr id="7" name="Picture 6">
            <a:extLst>
              <a:ext uri="{FF2B5EF4-FFF2-40B4-BE49-F238E27FC236}">
                <a16:creationId xmlns:a16="http://schemas.microsoft.com/office/drawing/2014/main" id="{614EB53A-0FFD-4A29-B5BD-BC9FB356AD53}"/>
              </a:ext>
            </a:extLst>
          </p:cNvPr>
          <p:cNvPicPr/>
          <p:nvPr/>
        </p:nvPicPr>
        <p:blipFill rotWithShape="1">
          <a:blip r:embed="rId3"/>
          <a:srcRect l="14080" t="32783" r="34107" b="15591"/>
          <a:stretch/>
        </p:blipFill>
        <p:spPr bwMode="auto">
          <a:xfrm>
            <a:off x="125838" y="1252025"/>
            <a:ext cx="5557510" cy="2810084"/>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2E18BD20-87D5-4060-8C69-EDEEEE13A30E}"/>
              </a:ext>
            </a:extLst>
          </p:cNvPr>
          <p:cNvSpPr/>
          <p:nvPr/>
        </p:nvSpPr>
        <p:spPr>
          <a:xfrm>
            <a:off x="125838" y="835572"/>
            <a:ext cx="2053511" cy="400110"/>
          </a:xfrm>
          <a:prstGeom prst="rect">
            <a:avLst/>
          </a:prstGeom>
        </p:spPr>
        <p:txBody>
          <a:bodyPr wrap="none">
            <a:spAutoFit/>
          </a:bodyPr>
          <a:lstStyle/>
          <a:p>
            <a:r>
              <a:rPr lang="en-US" sz="2000" b="1" u="sng" dirty="0"/>
              <a:t>Linear Regression</a:t>
            </a:r>
          </a:p>
        </p:txBody>
      </p:sp>
      <p:pic>
        <p:nvPicPr>
          <p:cNvPr id="9" name="Picture 8">
            <a:extLst>
              <a:ext uri="{FF2B5EF4-FFF2-40B4-BE49-F238E27FC236}">
                <a16:creationId xmlns:a16="http://schemas.microsoft.com/office/drawing/2014/main" id="{61119FC9-EBFB-44AA-8810-BB01DA0D695E}"/>
              </a:ext>
            </a:extLst>
          </p:cNvPr>
          <p:cNvPicPr/>
          <p:nvPr/>
        </p:nvPicPr>
        <p:blipFill rotWithShape="1">
          <a:blip r:embed="rId4"/>
          <a:srcRect l="13498" t="39236" r="25399" b="15591"/>
          <a:stretch/>
        </p:blipFill>
        <p:spPr bwMode="auto">
          <a:xfrm>
            <a:off x="5852161" y="1269544"/>
            <a:ext cx="6110798" cy="2810085"/>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4B9A03BD-FB84-48A2-9DE8-DF0E5394B137}"/>
              </a:ext>
            </a:extLst>
          </p:cNvPr>
          <p:cNvSpPr/>
          <p:nvPr/>
        </p:nvSpPr>
        <p:spPr>
          <a:xfrm>
            <a:off x="5852161" y="835572"/>
            <a:ext cx="1989840" cy="400110"/>
          </a:xfrm>
          <a:prstGeom prst="rect">
            <a:avLst/>
          </a:prstGeom>
        </p:spPr>
        <p:txBody>
          <a:bodyPr wrap="none">
            <a:spAutoFit/>
          </a:bodyPr>
          <a:lstStyle/>
          <a:p>
            <a:r>
              <a:rPr lang="en-US" sz="2000" b="1" u="sng" dirty="0"/>
              <a:t>Ridge Regression</a:t>
            </a:r>
          </a:p>
        </p:txBody>
      </p:sp>
      <p:pic>
        <p:nvPicPr>
          <p:cNvPr id="11" name="Picture 10">
            <a:extLst>
              <a:ext uri="{FF2B5EF4-FFF2-40B4-BE49-F238E27FC236}">
                <a16:creationId xmlns:a16="http://schemas.microsoft.com/office/drawing/2014/main" id="{148F4CA0-E82A-4820-BA64-B6B14D5D033C}"/>
              </a:ext>
            </a:extLst>
          </p:cNvPr>
          <p:cNvPicPr/>
          <p:nvPr/>
        </p:nvPicPr>
        <p:blipFill rotWithShape="1">
          <a:blip r:embed="rId5"/>
          <a:srcRect l="14079" t="31750" r="47895" b="22302"/>
          <a:stretch/>
        </p:blipFill>
        <p:spPr bwMode="auto">
          <a:xfrm>
            <a:off x="194600" y="4443933"/>
            <a:ext cx="5557510" cy="2419350"/>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53961739-2D7F-49B9-90C8-0E2F091C92F0}"/>
              </a:ext>
            </a:extLst>
          </p:cNvPr>
          <p:cNvSpPr/>
          <p:nvPr/>
        </p:nvSpPr>
        <p:spPr>
          <a:xfrm>
            <a:off x="157422" y="4043823"/>
            <a:ext cx="1974964" cy="400110"/>
          </a:xfrm>
          <a:prstGeom prst="rect">
            <a:avLst/>
          </a:prstGeom>
        </p:spPr>
        <p:txBody>
          <a:bodyPr wrap="none">
            <a:spAutoFit/>
          </a:bodyPr>
          <a:lstStyle/>
          <a:p>
            <a:r>
              <a:rPr lang="en-US" sz="2000" b="1" u="sng" dirty="0"/>
              <a:t>Lasso Regression</a:t>
            </a:r>
          </a:p>
        </p:txBody>
      </p:sp>
      <p:sp>
        <p:nvSpPr>
          <p:cNvPr id="13" name="Rectangle 12">
            <a:extLst>
              <a:ext uri="{FF2B5EF4-FFF2-40B4-BE49-F238E27FC236}">
                <a16:creationId xmlns:a16="http://schemas.microsoft.com/office/drawing/2014/main" id="{C8C43BF2-289A-4032-8D72-F21ED23A592D}"/>
              </a:ext>
            </a:extLst>
          </p:cNvPr>
          <p:cNvSpPr/>
          <p:nvPr/>
        </p:nvSpPr>
        <p:spPr>
          <a:xfrm>
            <a:off x="157672" y="472134"/>
            <a:ext cx="8889067" cy="400110"/>
          </a:xfrm>
          <a:prstGeom prst="rect">
            <a:avLst/>
          </a:prstGeom>
        </p:spPr>
        <p:txBody>
          <a:bodyPr wrap="square">
            <a:spAutoFit/>
          </a:bodyPr>
          <a:lstStyle/>
          <a:p>
            <a:r>
              <a:rPr lang="en-US" sz="2000" b="1" dirty="0"/>
              <a:t>We have evaluated model with R2 Score, Cross Validation Score and MAE error</a:t>
            </a:r>
          </a:p>
        </p:txBody>
      </p:sp>
    </p:spTree>
    <p:extLst>
      <p:ext uri="{BB962C8B-B14F-4D97-AF65-F5344CB8AC3E}">
        <p14:creationId xmlns:p14="http://schemas.microsoft.com/office/powerpoint/2010/main" val="2205979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2711704" cy="461665"/>
          </a:xfrm>
          <a:prstGeom prst="rect">
            <a:avLst/>
          </a:prstGeom>
        </p:spPr>
        <p:txBody>
          <a:bodyPr wrap="none">
            <a:spAutoFit/>
          </a:bodyPr>
          <a:lstStyle/>
          <a:p>
            <a:pPr marL="285750" indent="-285750">
              <a:buFont typeface="Wingdings" panose="05000000000000000000" pitchFamily="2" charset="2"/>
              <a:buChar char="Ø"/>
            </a:pPr>
            <a:r>
              <a:rPr lang="en-US" sz="2400" b="1" dirty="0"/>
              <a:t>Model Evaluation</a:t>
            </a:r>
          </a:p>
        </p:txBody>
      </p:sp>
      <p:sp>
        <p:nvSpPr>
          <p:cNvPr id="8" name="Rectangle 7">
            <a:extLst>
              <a:ext uri="{FF2B5EF4-FFF2-40B4-BE49-F238E27FC236}">
                <a16:creationId xmlns:a16="http://schemas.microsoft.com/office/drawing/2014/main" id="{2E18BD20-87D5-4060-8C69-EDEEEE13A30E}"/>
              </a:ext>
            </a:extLst>
          </p:cNvPr>
          <p:cNvSpPr/>
          <p:nvPr/>
        </p:nvSpPr>
        <p:spPr>
          <a:xfrm>
            <a:off x="125838" y="835572"/>
            <a:ext cx="2895793" cy="400110"/>
          </a:xfrm>
          <a:prstGeom prst="rect">
            <a:avLst/>
          </a:prstGeom>
        </p:spPr>
        <p:txBody>
          <a:bodyPr wrap="none">
            <a:spAutoFit/>
          </a:bodyPr>
          <a:lstStyle/>
          <a:p>
            <a:r>
              <a:rPr lang="en-US" sz="2000" b="1" u="sng" dirty="0"/>
              <a:t>Random Forest Regressor</a:t>
            </a:r>
          </a:p>
        </p:txBody>
      </p:sp>
      <p:sp>
        <p:nvSpPr>
          <p:cNvPr id="10" name="Rectangle 9">
            <a:extLst>
              <a:ext uri="{FF2B5EF4-FFF2-40B4-BE49-F238E27FC236}">
                <a16:creationId xmlns:a16="http://schemas.microsoft.com/office/drawing/2014/main" id="{4B9A03BD-FB84-48A2-9DE8-DF0E5394B137}"/>
              </a:ext>
            </a:extLst>
          </p:cNvPr>
          <p:cNvSpPr/>
          <p:nvPr/>
        </p:nvSpPr>
        <p:spPr>
          <a:xfrm>
            <a:off x="5852161" y="835572"/>
            <a:ext cx="2709140" cy="400110"/>
          </a:xfrm>
          <a:prstGeom prst="rect">
            <a:avLst/>
          </a:prstGeom>
        </p:spPr>
        <p:txBody>
          <a:bodyPr wrap="none">
            <a:spAutoFit/>
          </a:bodyPr>
          <a:lstStyle/>
          <a:p>
            <a:r>
              <a:rPr lang="en-US" sz="2000" b="1" u="sng" dirty="0"/>
              <a:t>Decision Tree Regressor</a:t>
            </a:r>
          </a:p>
        </p:txBody>
      </p:sp>
      <p:sp>
        <p:nvSpPr>
          <p:cNvPr id="13" name="Rectangle 12">
            <a:extLst>
              <a:ext uri="{FF2B5EF4-FFF2-40B4-BE49-F238E27FC236}">
                <a16:creationId xmlns:a16="http://schemas.microsoft.com/office/drawing/2014/main" id="{C8C43BF2-289A-4032-8D72-F21ED23A592D}"/>
              </a:ext>
            </a:extLst>
          </p:cNvPr>
          <p:cNvSpPr/>
          <p:nvPr/>
        </p:nvSpPr>
        <p:spPr>
          <a:xfrm>
            <a:off x="157672" y="472134"/>
            <a:ext cx="8889067" cy="400110"/>
          </a:xfrm>
          <a:prstGeom prst="rect">
            <a:avLst/>
          </a:prstGeom>
        </p:spPr>
        <p:txBody>
          <a:bodyPr wrap="square">
            <a:spAutoFit/>
          </a:bodyPr>
          <a:lstStyle/>
          <a:p>
            <a:r>
              <a:rPr lang="en-US" sz="2000" b="1" dirty="0"/>
              <a:t>We have evaluated model with R2 Score, Cross Validation Score and MAE error</a:t>
            </a:r>
          </a:p>
        </p:txBody>
      </p:sp>
      <p:pic>
        <p:nvPicPr>
          <p:cNvPr id="14" name="Picture 13">
            <a:extLst>
              <a:ext uri="{FF2B5EF4-FFF2-40B4-BE49-F238E27FC236}">
                <a16:creationId xmlns:a16="http://schemas.microsoft.com/office/drawing/2014/main" id="{E1BFF7F2-CD9C-44B5-A5B3-D3E9E6196FF4}"/>
              </a:ext>
            </a:extLst>
          </p:cNvPr>
          <p:cNvPicPr/>
          <p:nvPr/>
        </p:nvPicPr>
        <p:blipFill rotWithShape="1">
          <a:blip r:embed="rId3"/>
          <a:srcRect l="13788" t="32008" r="50362" b="22045"/>
          <a:stretch/>
        </p:blipFill>
        <p:spPr bwMode="auto">
          <a:xfrm>
            <a:off x="125838" y="1269544"/>
            <a:ext cx="5557510" cy="4470074"/>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10098BF2-BDBF-4E6A-8D31-6615D9CD4ACA}"/>
              </a:ext>
            </a:extLst>
          </p:cNvPr>
          <p:cNvPicPr/>
          <p:nvPr/>
        </p:nvPicPr>
        <p:blipFill rotWithShape="1">
          <a:blip r:embed="rId4"/>
          <a:srcRect l="14514" t="34589" r="39042" b="20237"/>
          <a:stretch/>
        </p:blipFill>
        <p:spPr bwMode="auto">
          <a:xfrm>
            <a:off x="5852161" y="1269543"/>
            <a:ext cx="6091310" cy="44700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233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6143605" cy="461665"/>
          </a:xfrm>
          <a:prstGeom prst="rect">
            <a:avLst/>
          </a:prstGeom>
        </p:spPr>
        <p:txBody>
          <a:bodyPr wrap="none">
            <a:spAutoFit/>
          </a:bodyPr>
          <a:lstStyle/>
          <a:p>
            <a:pPr marL="285750" indent="-285750">
              <a:buFont typeface="Wingdings" panose="05000000000000000000" pitchFamily="2" charset="2"/>
              <a:buChar char="Ø"/>
            </a:pPr>
            <a:r>
              <a:rPr lang="en-US" sz="2400" b="1" dirty="0"/>
              <a:t>Checking Overfitting &amp; Underfitting Problem</a:t>
            </a:r>
          </a:p>
        </p:txBody>
      </p:sp>
      <p:sp>
        <p:nvSpPr>
          <p:cNvPr id="6" name="Rectangle 5">
            <a:extLst>
              <a:ext uri="{FF2B5EF4-FFF2-40B4-BE49-F238E27FC236}">
                <a16:creationId xmlns:a16="http://schemas.microsoft.com/office/drawing/2014/main" id="{124F2FB5-7EE4-42F0-B5FF-4D2236312EA3}"/>
              </a:ext>
            </a:extLst>
          </p:cNvPr>
          <p:cNvSpPr/>
          <p:nvPr/>
        </p:nvSpPr>
        <p:spPr>
          <a:xfrm>
            <a:off x="125838" y="1199221"/>
            <a:ext cx="2053511" cy="400110"/>
          </a:xfrm>
          <a:prstGeom prst="rect">
            <a:avLst/>
          </a:prstGeom>
        </p:spPr>
        <p:txBody>
          <a:bodyPr wrap="none">
            <a:spAutoFit/>
          </a:bodyPr>
          <a:lstStyle/>
          <a:p>
            <a:r>
              <a:rPr lang="en-US" sz="2000" b="1" u="sng" dirty="0"/>
              <a:t>Linear Regression</a:t>
            </a:r>
          </a:p>
        </p:txBody>
      </p:sp>
      <p:pic>
        <p:nvPicPr>
          <p:cNvPr id="8" name="Picture 7">
            <a:extLst>
              <a:ext uri="{FF2B5EF4-FFF2-40B4-BE49-F238E27FC236}">
                <a16:creationId xmlns:a16="http://schemas.microsoft.com/office/drawing/2014/main" id="{EAAC63F7-8610-4A3D-B593-BF8E85806783}"/>
              </a:ext>
            </a:extLst>
          </p:cNvPr>
          <p:cNvPicPr/>
          <p:nvPr/>
        </p:nvPicPr>
        <p:blipFill rotWithShape="1">
          <a:blip r:embed="rId2"/>
          <a:srcRect l="17997" t="28653" r="30769" b="5782"/>
          <a:stretch/>
        </p:blipFill>
        <p:spPr bwMode="auto">
          <a:xfrm>
            <a:off x="125838" y="1800224"/>
            <a:ext cx="5551181" cy="4277017"/>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28C5B53D-0092-4B25-97E0-4DD494E5C38D}"/>
              </a:ext>
            </a:extLst>
          </p:cNvPr>
          <p:cNvPicPr/>
          <p:nvPr/>
        </p:nvPicPr>
        <p:blipFill rotWithShape="1">
          <a:blip r:embed="rId3"/>
          <a:srcRect l="19013" t="27620" r="30479" b="7073"/>
          <a:stretch/>
        </p:blipFill>
        <p:spPr bwMode="auto">
          <a:xfrm>
            <a:off x="5773102" y="1800225"/>
            <a:ext cx="6170369" cy="4277018"/>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1735E0FD-DFDD-4B66-8419-61DE0875C00F}"/>
              </a:ext>
            </a:extLst>
          </p:cNvPr>
          <p:cNvSpPr/>
          <p:nvPr/>
        </p:nvSpPr>
        <p:spPr>
          <a:xfrm>
            <a:off x="5808789" y="1178965"/>
            <a:ext cx="1989840" cy="400110"/>
          </a:xfrm>
          <a:prstGeom prst="rect">
            <a:avLst/>
          </a:prstGeom>
        </p:spPr>
        <p:txBody>
          <a:bodyPr wrap="none">
            <a:spAutoFit/>
          </a:bodyPr>
          <a:lstStyle/>
          <a:p>
            <a:r>
              <a:rPr lang="en-US" sz="2000" b="1" u="sng" dirty="0"/>
              <a:t>Ridge Regression</a:t>
            </a:r>
          </a:p>
        </p:txBody>
      </p:sp>
    </p:spTree>
    <p:extLst>
      <p:ext uri="{BB962C8B-B14F-4D97-AF65-F5344CB8AC3E}">
        <p14:creationId xmlns:p14="http://schemas.microsoft.com/office/powerpoint/2010/main" val="196166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6143605" cy="461665"/>
          </a:xfrm>
          <a:prstGeom prst="rect">
            <a:avLst/>
          </a:prstGeom>
        </p:spPr>
        <p:txBody>
          <a:bodyPr wrap="none">
            <a:spAutoFit/>
          </a:bodyPr>
          <a:lstStyle/>
          <a:p>
            <a:pPr marL="285750" indent="-285750">
              <a:buFont typeface="Wingdings" panose="05000000000000000000" pitchFamily="2" charset="2"/>
              <a:buChar char="Ø"/>
            </a:pPr>
            <a:r>
              <a:rPr lang="en-US" sz="2400" b="1" dirty="0"/>
              <a:t>Checking Overfitting &amp; Underfitting Problem</a:t>
            </a:r>
          </a:p>
        </p:txBody>
      </p:sp>
      <p:sp>
        <p:nvSpPr>
          <p:cNvPr id="6" name="Rectangle 5">
            <a:extLst>
              <a:ext uri="{FF2B5EF4-FFF2-40B4-BE49-F238E27FC236}">
                <a16:creationId xmlns:a16="http://schemas.microsoft.com/office/drawing/2014/main" id="{124F2FB5-7EE4-42F0-B5FF-4D2236312EA3}"/>
              </a:ext>
            </a:extLst>
          </p:cNvPr>
          <p:cNvSpPr/>
          <p:nvPr/>
        </p:nvSpPr>
        <p:spPr>
          <a:xfrm>
            <a:off x="125838" y="1199221"/>
            <a:ext cx="1974964" cy="400110"/>
          </a:xfrm>
          <a:prstGeom prst="rect">
            <a:avLst/>
          </a:prstGeom>
        </p:spPr>
        <p:txBody>
          <a:bodyPr wrap="none">
            <a:spAutoFit/>
          </a:bodyPr>
          <a:lstStyle/>
          <a:p>
            <a:r>
              <a:rPr lang="en-US" sz="2000" b="1" u="sng" dirty="0"/>
              <a:t>Lasso Regression</a:t>
            </a:r>
          </a:p>
        </p:txBody>
      </p:sp>
      <p:sp>
        <p:nvSpPr>
          <p:cNvPr id="11" name="Rectangle 10">
            <a:extLst>
              <a:ext uri="{FF2B5EF4-FFF2-40B4-BE49-F238E27FC236}">
                <a16:creationId xmlns:a16="http://schemas.microsoft.com/office/drawing/2014/main" id="{1735E0FD-DFDD-4B66-8419-61DE0875C00F}"/>
              </a:ext>
            </a:extLst>
          </p:cNvPr>
          <p:cNvSpPr/>
          <p:nvPr/>
        </p:nvSpPr>
        <p:spPr>
          <a:xfrm>
            <a:off x="5808790" y="1210568"/>
            <a:ext cx="2895793" cy="400110"/>
          </a:xfrm>
          <a:prstGeom prst="rect">
            <a:avLst/>
          </a:prstGeom>
        </p:spPr>
        <p:txBody>
          <a:bodyPr wrap="none">
            <a:spAutoFit/>
          </a:bodyPr>
          <a:lstStyle/>
          <a:p>
            <a:r>
              <a:rPr lang="en-US" sz="2000" b="1" u="sng" dirty="0"/>
              <a:t>Random Forest Regressor</a:t>
            </a:r>
          </a:p>
        </p:txBody>
      </p:sp>
      <p:pic>
        <p:nvPicPr>
          <p:cNvPr id="7" name="Picture 6">
            <a:extLst>
              <a:ext uri="{FF2B5EF4-FFF2-40B4-BE49-F238E27FC236}">
                <a16:creationId xmlns:a16="http://schemas.microsoft.com/office/drawing/2014/main" id="{AE44F3D1-5AB4-4F44-B253-31072F1F11C8}"/>
              </a:ext>
            </a:extLst>
          </p:cNvPr>
          <p:cNvPicPr/>
          <p:nvPr/>
        </p:nvPicPr>
        <p:blipFill rotWithShape="1">
          <a:blip r:embed="rId2"/>
          <a:srcRect l="19739" t="27620" r="27141" b="6815"/>
          <a:stretch/>
        </p:blipFill>
        <p:spPr bwMode="auto">
          <a:xfrm>
            <a:off x="0" y="1800224"/>
            <a:ext cx="5724525" cy="4277017"/>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7315974-FB56-4BC6-B116-030AD57F1B3B}"/>
              </a:ext>
            </a:extLst>
          </p:cNvPr>
          <p:cNvPicPr/>
          <p:nvPr/>
        </p:nvPicPr>
        <p:blipFill rotWithShape="1">
          <a:blip r:embed="rId3"/>
          <a:srcRect l="19158" t="30202" r="30624" b="5008"/>
          <a:stretch/>
        </p:blipFill>
        <p:spPr bwMode="auto">
          <a:xfrm>
            <a:off x="5808790" y="1800224"/>
            <a:ext cx="6158792" cy="42770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7547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055E-B480-4363-B953-982CAF97F87F}"/>
              </a:ext>
            </a:extLst>
          </p:cNvPr>
          <p:cNvSpPr/>
          <p:nvPr/>
        </p:nvSpPr>
        <p:spPr>
          <a:xfrm>
            <a:off x="433559" y="148210"/>
            <a:ext cx="6143605" cy="461665"/>
          </a:xfrm>
          <a:prstGeom prst="rect">
            <a:avLst/>
          </a:prstGeom>
        </p:spPr>
        <p:txBody>
          <a:bodyPr wrap="none">
            <a:spAutoFit/>
          </a:bodyPr>
          <a:lstStyle/>
          <a:p>
            <a:pPr marL="285750" indent="-285750">
              <a:buFont typeface="Wingdings" panose="05000000000000000000" pitchFamily="2" charset="2"/>
              <a:buChar char="Ø"/>
            </a:pPr>
            <a:r>
              <a:rPr lang="en-US" sz="2400" b="1" dirty="0"/>
              <a:t>Checking Overfitting &amp; Underfitting Problem</a:t>
            </a:r>
          </a:p>
        </p:txBody>
      </p:sp>
      <p:sp>
        <p:nvSpPr>
          <p:cNvPr id="11" name="Rectangle 10">
            <a:extLst>
              <a:ext uri="{FF2B5EF4-FFF2-40B4-BE49-F238E27FC236}">
                <a16:creationId xmlns:a16="http://schemas.microsoft.com/office/drawing/2014/main" id="{1735E0FD-DFDD-4B66-8419-61DE0875C00F}"/>
              </a:ext>
            </a:extLst>
          </p:cNvPr>
          <p:cNvSpPr/>
          <p:nvPr/>
        </p:nvSpPr>
        <p:spPr>
          <a:xfrm>
            <a:off x="433559" y="1013620"/>
            <a:ext cx="2709140" cy="400110"/>
          </a:xfrm>
          <a:prstGeom prst="rect">
            <a:avLst/>
          </a:prstGeom>
        </p:spPr>
        <p:txBody>
          <a:bodyPr wrap="none">
            <a:spAutoFit/>
          </a:bodyPr>
          <a:lstStyle/>
          <a:p>
            <a:r>
              <a:rPr lang="en-US" sz="2000" b="1" u="sng" dirty="0"/>
              <a:t>Decision Tree Regressor</a:t>
            </a:r>
          </a:p>
        </p:txBody>
      </p:sp>
      <p:pic>
        <p:nvPicPr>
          <p:cNvPr id="8" name="Picture 7">
            <a:extLst>
              <a:ext uri="{FF2B5EF4-FFF2-40B4-BE49-F238E27FC236}">
                <a16:creationId xmlns:a16="http://schemas.microsoft.com/office/drawing/2014/main" id="{1BFB4C55-C28F-4C01-8B0B-4D48D6F8EECE}"/>
              </a:ext>
            </a:extLst>
          </p:cNvPr>
          <p:cNvPicPr/>
          <p:nvPr/>
        </p:nvPicPr>
        <p:blipFill rotWithShape="1">
          <a:blip r:embed="rId2"/>
          <a:srcRect l="18723" t="27620" r="32220" b="6815"/>
          <a:stretch/>
        </p:blipFill>
        <p:spPr bwMode="auto">
          <a:xfrm>
            <a:off x="457200" y="1585912"/>
            <a:ext cx="9319846" cy="51238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676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35A57E-E4D0-4435-BF2B-F5C97B0AAA02}"/>
              </a:ext>
            </a:extLst>
          </p:cNvPr>
          <p:cNvSpPr/>
          <p:nvPr/>
        </p:nvSpPr>
        <p:spPr>
          <a:xfrm>
            <a:off x="4473528" y="-33443"/>
            <a:ext cx="2686927" cy="646331"/>
          </a:xfrm>
          <a:prstGeom prst="rect">
            <a:avLst/>
          </a:prstGeom>
        </p:spPr>
        <p:txBody>
          <a:bodyPr wrap="square">
            <a:spAutoFit/>
          </a:bodyPr>
          <a:lstStyle/>
          <a:p>
            <a:r>
              <a:rPr lang="en-IN" sz="3600" b="1" i="0" dirty="0">
                <a:solidFill>
                  <a:srgbClr val="000000"/>
                </a:solidFill>
                <a:effectLst/>
                <a:latin typeface="Helvetica Neue"/>
              </a:rPr>
              <a:t>Conclusion</a:t>
            </a:r>
          </a:p>
        </p:txBody>
      </p:sp>
      <p:sp>
        <p:nvSpPr>
          <p:cNvPr id="3" name="Rectangle 2">
            <a:extLst>
              <a:ext uri="{FF2B5EF4-FFF2-40B4-BE49-F238E27FC236}">
                <a16:creationId xmlns:a16="http://schemas.microsoft.com/office/drawing/2014/main" id="{6930DA9B-55C1-47F5-9C2F-5AF5415F3BB7}"/>
              </a:ext>
            </a:extLst>
          </p:cNvPr>
          <p:cNvSpPr/>
          <p:nvPr/>
        </p:nvSpPr>
        <p:spPr>
          <a:xfrm>
            <a:off x="225083" y="542548"/>
            <a:ext cx="11451102" cy="369332"/>
          </a:xfrm>
          <a:prstGeom prst="rect">
            <a:avLst/>
          </a:prstGeom>
        </p:spPr>
        <p:txBody>
          <a:bodyPr wrap="square">
            <a:spAutoFit/>
          </a:bodyPr>
          <a:lstStyle/>
          <a:p>
            <a:endParaRPr lang="en-US" b="1" i="0" dirty="0">
              <a:solidFill>
                <a:srgbClr val="000000"/>
              </a:solidFill>
              <a:effectLst/>
              <a:latin typeface="Helvetica Neue"/>
            </a:endParaRPr>
          </a:p>
        </p:txBody>
      </p:sp>
      <p:sp>
        <p:nvSpPr>
          <p:cNvPr id="6" name="Rectangle 5">
            <a:extLst>
              <a:ext uri="{FF2B5EF4-FFF2-40B4-BE49-F238E27FC236}">
                <a16:creationId xmlns:a16="http://schemas.microsoft.com/office/drawing/2014/main" id="{3A4C8B8C-6826-4D3A-A5C1-376A99F9FDFF}"/>
              </a:ext>
            </a:extLst>
          </p:cNvPr>
          <p:cNvSpPr>
            <a:spLocks noChangeArrowheads="1"/>
          </p:cNvSpPr>
          <p:nvPr/>
        </p:nvSpPr>
        <p:spPr bwMode="auto">
          <a:xfrm>
            <a:off x="457200" y="4162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3E610CAF-D6A3-4857-BC5A-469FC44AB2D8}"/>
              </a:ext>
            </a:extLst>
          </p:cNvPr>
          <p:cNvSpPr/>
          <p:nvPr/>
        </p:nvSpPr>
        <p:spPr>
          <a:xfrm>
            <a:off x="515815" y="542548"/>
            <a:ext cx="11451102" cy="5218095"/>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We have shown in  Fig, Ridge Regression is performing better compared to Linear Regression, Lasso Regression, Random Forest Regressor, Decision Tree Regressor.</a:t>
            </a:r>
          </a:p>
          <a:p>
            <a:pPr lvl="0">
              <a:lnSpc>
                <a:spcPct val="107000"/>
              </a:lnSpc>
              <a:spcAft>
                <a:spcPts val="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CB5D129-31C8-4462-8140-1492C2B81930}"/>
              </a:ext>
            </a:extLst>
          </p:cNvPr>
          <p:cNvPicPr/>
          <p:nvPr/>
        </p:nvPicPr>
        <p:blipFill rotWithShape="1">
          <a:blip r:embed="rId2"/>
          <a:srcRect l="13498" t="39236" r="25399" b="15591"/>
          <a:stretch/>
        </p:blipFill>
        <p:spPr bwMode="auto">
          <a:xfrm>
            <a:off x="682282" y="1209822"/>
            <a:ext cx="10037299" cy="52180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428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25225B-B331-4563-932D-86783CA2A571}"/>
              </a:ext>
            </a:extLst>
          </p:cNvPr>
          <p:cNvSpPr txBox="1"/>
          <p:nvPr/>
        </p:nvSpPr>
        <p:spPr>
          <a:xfrm>
            <a:off x="2827605" y="154744"/>
            <a:ext cx="6836899" cy="707886"/>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4000" dirty="0"/>
              <a:t>PROBLEM UNDERSTANDING </a:t>
            </a:r>
            <a:endParaRPr lang="en-IN" sz="4000" dirty="0"/>
          </a:p>
        </p:txBody>
      </p:sp>
      <p:sp>
        <p:nvSpPr>
          <p:cNvPr id="3" name="Rectangle 2">
            <a:extLst>
              <a:ext uri="{FF2B5EF4-FFF2-40B4-BE49-F238E27FC236}">
                <a16:creationId xmlns:a16="http://schemas.microsoft.com/office/drawing/2014/main" id="{6B430A11-3E65-4CA2-A664-3ADE857E82C2}"/>
              </a:ext>
            </a:extLst>
          </p:cNvPr>
          <p:cNvSpPr/>
          <p:nvPr/>
        </p:nvSpPr>
        <p:spPr>
          <a:xfrm>
            <a:off x="321212" y="1080040"/>
            <a:ext cx="11211950" cy="6240426"/>
          </a:xfrm>
          <a:prstGeom prst="rect">
            <a:avLst/>
          </a:prstGeom>
        </p:spPr>
        <p:txBody>
          <a:bodyPr wrap="square">
            <a:spAutoFit/>
          </a:bodyPr>
          <a:lstStyle/>
          <a:p>
            <a:pPr>
              <a:lnSpc>
                <a:spcPct val="150000"/>
              </a:lnSpc>
            </a:pPr>
            <a:r>
              <a:rPr lang="en-IN" dirty="0"/>
              <a:t>As we know real estate market is one of the markets which is one of the major contributions in the world’s economy. There are many companies working in this domain which make this industry very competitive for players. They find very challenging to predict the purchase house at below their actual values and sell them at higher price to gain profit margin. Hence Data Science helps them to predict the prices of house based on various independent variables which plays very important role while predict the price of house. The model helps them to decide whether to invest on the particular properties or not and also helps them to set the correct selling price of the properties based on the properties various attributes.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p>
          <a:p>
            <a:pPr>
              <a:lnSpc>
                <a:spcPct val="150000"/>
              </a:lnSpc>
            </a:pPr>
            <a:r>
              <a:rPr lang="en-IN" dirty="0"/>
              <a:t>For this company wants to know:</a:t>
            </a:r>
          </a:p>
          <a:p>
            <a:pPr>
              <a:lnSpc>
                <a:spcPct val="150000"/>
              </a:lnSpc>
            </a:pPr>
            <a:r>
              <a:rPr lang="en-IN" dirty="0"/>
              <a:t> • Which variables are important to predict the price of variable?</a:t>
            </a:r>
          </a:p>
          <a:p>
            <a:pPr>
              <a:lnSpc>
                <a:spcPct val="150000"/>
              </a:lnSpc>
            </a:pPr>
            <a:r>
              <a:rPr lang="en-IN" dirty="0"/>
              <a:t> • How do these variables describe the price of the house? </a:t>
            </a:r>
          </a:p>
          <a:p>
            <a:pPr>
              <a:lnSpc>
                <a:spcPct val="150000"/>
              </a:lnSpc>
            </a:pPr>
            <a:r>
              <a:rPr lang="en-IN" dirty="0"/>
              <a:t> </a:t>
            </a:r>
          </a:p>
          <a:p>
            <a:pPr>
              <a:lnSpc>
                <a:spcPct val="150000"/>
              </a:lnSpc>
              <a:spcAft>
                <a:spcPts val="800"/>
              </a:spcAft>
              <a:tabLst>
                <a:tab pos="2000250" algn="l"/>
              </a:tabLs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0096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35A57E-E4D0-4435-BF2B-F5C97B0AAA02}"/>
              </a:ext>
            </a:extLst>
          </p:cNvPr>
          <p:cNvSpPr/>
          <p:nvPr/>
        </p:nvSpPr>
        <p:spPr>
          <a:xfrm>
            <a:off x="4473528" y="-33443"/>
            <a:ext cx="2686927" cy="646331"/>
          </a:xfrm>
          <a:prstGeom prst="rect">
            <a:avLst/>
          </a:prstGeom>
        </p:spPr>
        <p:txBody>
          <a:bodyPr wrap="square">
            <a:spAutoFit/>
          </a:bodyPr>
          <a:lstStyle/>
          <a:p>
            <a:r>
              <a:rPr lang="en-IN" sz="3600" b="1" i="0" dirty="0">
                <a:solidFill>
                  <a:srgbClr val="000000"/>
                </a:solidFill>
                <a:effectLst/>
                <a:latin typeface="Helvetica Neue"/>
              </a:rPr>
              <a:t>Conclusion</a:t>
            </a:r>
          </a:p>
        </p:txBody>
      </p:sp>
      <p:sp>
        <p:nvSpPr>
          <p:cNvPr id="3" name="Rectangle 2">
            <a:extLst>
              <a:ext uri="{FF2B5EF4-FFF2-40B4-BE49-F238E27FC236}">
                <a16:creationId xmlns:a16="http://schemas.microsoft.com/office/drawing/2014/main" id="{6930DA9B-55C1-47F5-9C2F-5AF5415F3BB7}"/>
              </a:ext>
            </a:extLst>
          </p:cNvPr>
          <p:cNvSpPr/>
          <p:nvPr/>
        </p:nvSpPr>
        <p:spPr>
          <a:xfrm>
            <a:off x="225083" y="542548"/>
            <a:ext cx="11451102" cy="369332"/>
          </a:xfrm>
          <a:prstGeom prst="rect">
            <a:avLst/>
          </a:prstGeom>
        </p:spPr>
        <p:txBody>
          <a:bodyPr wrap="square">
            <a:spAutoFit/>
          </a:bodyPr>
          <a:lstStyle/>
          <a:p>
            <a:endParaRPr lang="en-US" b="1" i="0" dirty="0">
              <a:solidFill>
                <a:srgbClr val="000000"/>
              </a:solidFill>
              <a:effectLst/>
              <a:latin typeface="Helvetica Neue"/>
            </a:endParaRPr>
          </a:p>
        </p:txBody>
      </p:sp>
      <p:sp>
        <p:nvSpPr>
          <p:cNvPr id="6" name="Rectangle 5">
            <a:extLst>
              <a:ext uri="{FF2B5EF4-FFF2-40B4-BE49-F238E27FC236}">
                <a16:creationId xmlns:a16="http://schemas.microsoft.com/office/drawing/2014/main" id="{3A4C8B8C-6826-4D3A-A5C1-376A99F9FDFF}"/>
              </a:ext>
            </a:extLst>
          </p:cNvPr>
          <p:cNvSpPr>
            <a:spLocks noChangeArrowheads="1"/>
          </p:cNvSpPr>
          <p:nvPr/>
        </p:nvSpPr>
        <p:spPr bwMode="auto">
          <a:xfrm>
            <a:off x="457200" y="4162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3E610CAF-D6A3-4857-BC5A-469FC44AB2D8}"/>
              </a:ext>
            </a:extLst>
          </p:cNvPr>
          <p:cNvSpPr/>
          <p:nvPr/>
        </p:nvSpPr>
        <p:spPr>
          <a:xfrm>
            <a:off x="515815" y="426512"/>
            <a:ext cx="11451102" cy="1529521"/>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While doing Principal Components Analysis, as shown in Fig , we can go with 90 number of components to get more than 90% of variance explained, but we have tried the model performance without PCA applied in model.</a:t>
            </a:r>
          </a:p>
          <a:p>
            <a:pPr marL="342900" lvl="0" indent="-342900">
              <a:lnSpc>
                <a:spcPct val="107000"/>
              </a:lnSpc>
              <a:spcAft>
                <a:spcPts val="0"/>
              </a:spcAft>
              <a:buFont typeface="Wingdings" panose="05000000000000000000" pitchFamily="2" charset="2"/>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1C48C0D-E683-45E6-83CB-65C8917CFF00}"/>
              </a:ext>
            </a:extLst>
          </p:cNvPr>
          <p:cNvPicPr/>
          <p:nvPr/>
        </p:nvPicPr>
        <p:blipFill rotWithShape="1">
          <a:blip r:embed="rId2"/>
          <a:srcRect l="15529" t="27620" r="48331" b="32369"/>
          <a:stretch/>
        </p:blipFill>
        <p:spPr bwMode="auto">
          <a:xfrm>
            <a:off x="963637" y="1250913"/>
            <a:ext cx="4775981" cy="2911512"/>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503160B9-823A-48A1-A4DB-6599AF56C43B}"/>
              </a:ext>
            </a:extLst>
          </p:cNvPr>
          <p:cNvSpPr/>
          <p:nvPr/>
        </p:nvSpPr>
        <p:spPr>
          <a:xfrm>
            <a:off x="457199" y="4279232"/>
            <a:ext cx="11451101" cy="966803"/>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While doing visual analysis and under EDA we have got like the some of the most important feature for prediction of housing price are OverallQual, GrLivArea, GarageCars, GarageArea, TotalBsmtSF, 1stFlrSF, Full Bath, TotalRmsAbvGrd, MasVnrType, Exterior2nd, Exterior1st, RoofMatl, RoofStyle, HouseStyle, BldgType.</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F0FFF2A1-37E4-4E92-92BC-125F359E3CD6}"/>
              </a:ext>
            </a:extLst>
          </p:cNvPr>
          <p:cNvSpPr/>
          <p:nvPr/>
        </p:nvSpPr>
        <p:spPr>
          <a:xfrm>
            <a:off x="457199" y="5357420"/>
            <a:ext cx="11015003" cy="1263166"/>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We have Confirmed that based on R2 Score, CV Score and MAE error Ridge Regression Model is performing better.</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We have seen other model R2 Score also is good like Linear Regression, Random Forest Regressor but have seen that model having Overfitting issue So we have done the Regularization with Ridge Regression.</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298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3B444A-6D2F-4A58-B2AD-5489D2FDBC5B}"/>
              </a:ext>
            </a:extLst>
          </p:cNvPr>
          <p:cNvSpPr/>
          <p:nvPr/>
        </p:nvSpPr>
        <p:spPr>
          <a:xfrm>
            <a:off x="2766647" y="1059659"/>
            <a:ext cx="6096000" cy="4339650"/>
          </a:xfrm>
          <a:prstGeom prst="rect">
            <a:avLst/>
          </a:prstGeom>
        </p:spPr>
        <p:txBody>
          <a:bodyPr>
            <a:spAutoFit/>
          </a:bodyPr>
          <a:lstStyle/>
          <a:p>
            <a:pPr algn="ctr"/>
            <a:r>
              <a:rPr lang="en-US" sz="13800" dirty="0"/>
              <a:t>THANK YOU</a:t>
            </a:r>
          </a:p>
        </p:txBody>
      </p:sp>
    </p:spTree>
    <p:extLst>
      <p:ext uri="{BB962C8B-B14F-4D97-AF65-F5344CB8AC3E}">
        <p14:creationId xmlns:p14="http://schemas.microsoft.com/office/powerpoint/2010/main" val="2259786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8600E-2407-4DA9-BCE8-DC7FE5FA29DA}"/>
              </a:ext>
            </a:extLst>
          </p:cNvPr>
          <p:cNvSpPr txBox="1"/>
          <p:nvPr/>
        </p:nvSpPr>
        <p:spPr>
          <a:xfrm>
            <a:off x="1617783" y="154744"/>
            <a:ext cx="9003315" cy="1323439"/>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4000" dirty="0"/>
              <a:t>EDA STEPS ,VISUALIZATIONS,FINALIZED MODEL AND CONCLUSION</a:t>
            </a:r>
            <a:endParaRPr lang="en-IN" sz="4000" dirty="0"/>
          </a:p>
        </p:txBody>
      </p:sp>
      <p:sp>
        <p:nvSpPr>
          <p:cNvPr id="3" name="TextBox 2">
            <a:extLst>
              <a:ext uri="{FF2B5EF4-FFF2-40B4-BE49-F238E27FC236}">
                <a16:creationId xmlns:a16="http://schemas.microsoft.com/office/drawing/2014/main" id="{81AD62A9-94C1-4D33-9D06-B964E5642985}"/>
              </a:ext>
            </a:extLst>
          </p:cNvPr>
          <p:cNvSpPr txBox="1"/>
          <p:nvPr/>
        </p:nvSpPr>
        <p:spPr>
          <a:xfrm>
            <a:off x="618978" y="1322363"/>
            <a:ext cx="11296357" cy="594008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000" b="1" dirty="0"/>
              <a:t>Variable identification.</a:t>
            </a:r>
          </a:p>
          <a:p>
            <a:pPr marL="285750" indent="-285750">
              <a:lnSpc>
                <a:spcPct val="200000"/>
              </a:lnSpc>
              <a:buFont typeface="Wingdings" panose="05000000000000000000" pitchFamily="2" charset="2"/>
              <a:buChar char="Ø"/>
            </a:pPr>
            <a:r>
              <a:rPr lang="en-US" sz="2000" b="1" dirty="0"/>
              <a:t>Statistical Summary of Features data.</a:t>
            </a:r>
          </a:p>
          <a:p>
            <a:pPr marL="285750" indent="-285750">
              <a:lnSpc>
                <a:spcPct val="200000"/>
              </a:lnSpc>
              <a:buFont typeface="Wingdings" panose="05000000000000000000" pitchFamily="2" charset="2"/>
              <a:buChar char="Ø"/>
            </a:pPr>
            <a:r>
              <a:rPr lang="en-US" sz="2000" b="1" dirty="0"/>
              <a:t>Graphical Analysis.</a:t>
            </a:r>
          </a:p>
          <a:p>
            <a:pPr marL="285750" indent="-285750">
              <a:lnSpc>
                <a:spcPct val="200000"/>
              </a:lnSpc>
              <a:buFont typeface="Wingdings" panose="05000000000000000000" pitchFamily="2" charset="2"/>
              <a:buChar char="Ø"/>
            </a:pPr>
            <a:r>
              <a:rPr lang="en-US" sz="2000" b="1" dirty="0"/>
              <a:t>Finding Important Features for Model</a:t>
            </a:r>
          </a:p>
          <a:p>
            <a:pPr marL="285750" indent="-285750">
              <a:lnSpc>
                <a:spcPct val="200000"/>
              </a:lnSpc>
              <a:buFont typeface="Wingdings" panose="05000000000000000000" pitchFamily="2" charset="2"/>
              <a:buChar char="Ø"/>
            </a:pPr>
            <a:r>
              <a:rPr lang="en-US" sz="2000" b="1" dirty="0"/>
              <a:t>Dealing with Skewed Target Variable</a:t>
            </a:r>
          </a:p>
          <a:p>
            <a:pPr marL="285750" indent="-285750">
              <a:lnSpc>
                <a:spcPct val="200000"/>
              </a:lnSpc>
              <a:buFont typeface="Wingdings" panose="05000000000000000000" pitchFamily="2" charset="2"/>
              <a:buChar char="Ø"/>
            </a:pPr>
            <a:r>
              <a:rPr lang="en-US" sz="2000" b="1" dirty="0"/>
              <a:t>Principal Components Analysis</a:t>
            </a:r>
          </a:p>
          <a:p>
            <a:pPr marL="285750" indent="-285750">
              <a:lnSpc>
                <a:spcPct val="200000"/>
              </a:lnSpc>
              <a:buFont typeface="Wingdings" panose="05000000000000000000" pitchFamily="2" charset="2"/>
              <a:buChar char="Ø"/>
            </a:pPr>
            <a:r>
              <a:rPr lang="en-US" sz="2000" b="1" dirty="0"/>
              <a:t>Model Development and Evaluation</a:t>
            </a:r>
          </a:p>
          <a:p>
            <a:pPr marL="285750" indent="-285750">
              <a:lnSpc>
                <a:spcPct val="200000"/>
              </a:lnSpc>
              <a:buFont typeface="Wingdings" panose="05000000000000000000" pitchFamily="2" charset="2"/>
              <a:buChar char="Ø"/>
            </a:pPr>
            <a:r>
              <a:rPr lang="en-US" sz="2000" b="1" dirty="0"/>
              <a:t>Checking Overfitting &amp; Underfitting Problem</a:t>
            </a:r>
          </a:p>
          <a:p>
            <a:pPr marL="285750" indent="-285750">
              <a:lnSpc>
                <a:spcPct val="200000"/>
              </a:lnSpc>
              <a:buFont typeface="Wingdings" panose="05000000000000000000" pitchFamily="2" charset="2"/>
              <a:buChar char="Ø"/>
            </a:pPr>
            <a:r>
              <a:rPr lang="en-US" sz="2000" b="1" dirty="0"/>
              <a:t>Conclusion</a:t>
            </a:r>
          </a:p>
          <a:p>
            <a:endParaRPr lang="en-IN" sz="2000" b="1" dirty="0"/>
          </a:p>
        </p:txBody>
      </p:sp>
    </p:spTree>
    <p:extLst>
      <p:ext uri="{BB962C8B-B14F-4D97-AF65-F5344CB8AC3E}">
        <p14:creationId xmlns:p14="http://schemas.microsoft.com/office/powerpoint/2010/main" val="408944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080841-8583-4514-B23B-D7606C65489C}"/>
              </a:ext>
            </a:extLst>
          </p:cNvPr>
          <p:cNvSpPr/>
          <p:nvPr/>
        </p:nvSpPr>
        <p:spPr>
          <a:xfrm>
            <a:off x="253218" y="0"/>
            <a:ext cx="11633982" cy="6847387"/>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sz="2400" b="1" dirty="0"/>
              <a:t>Variable identification.</a:t>
            </a:r>
          </a:p>
          <a:p>
            <a:pPr marL="285750" indent="-285750">
              <a:lnSpc>
                <a:spcPct val="200000"/>
              </a:lnSpc>
              <a:buFontTx/>
              <a:buChar char="-"/>
            </a:pPr>
            <a:r>
              <a:rPr lang="en-US" dirty="0"/>
              <a:t>Importing Libraries:</a:t>
            </a:r>
          </a:p>
          <a:p>
            <a:pPr>
              <a:lnSpc>
                <a:spcPct val="200000"/>
              </a:lnSpc>
            </a:pPr>
            <a:endParaRPr lang="en-US" dirty="0"/>
          </a:p>
          <a:p>
            <a:pPr>
              <a:lnSpc>
                <a:spcPct val="200000"/>
              </a:lnSpc>
            </a:pPr>
            <a:endParaRPr lang="en-US" dirty="0"/>
          </a:p>
          <a:p>
            <a:pPr>
              <a:lnSpc>
                <a:spcPct val="200000"/>
              </a:lnSpc>
            </a:pPr>
            <a:endParaRPr lang="en-US" b="1" dirty="0"/>
          </a:p>
          <a:p>
            <a:pPr marL="285750" indent="-285750">
              <a:lnSpc>
                <a:spcPct val="200000"/>
              </a:lnSpc>
              <a:buFontTx/>
              <a:buChar char="-"/>
            </a:pPr>
            <a:r>
              <a:rPr lang="en-US" dirty="0"/>
              <a:t>Importing Dataset:</a:t>
            </a:r>
          </a:p>
          <a:p>
            <a:pPr>
              <a:lnSpc>
                <a:spcPct val="200000"/>
              </a:lnSpc>
            </a:pPr>
            <a:endParaRPr lang="en-US" dirty="0"/>
          </a:p>
          <a:p>
            <a:pPr>
              <a:lnSpc>
                <a:spcPct val="200000"/>
              </a:lnSpc>
            </a:pPr>
            <a:endParaRPr lang="en-US" dirty="0"/>
          </a:p>
          <a:p>
            <a:pPr marL="285750" indent="-285750">
              <a:lnSpc>
                <a:spcPct val="200000"/>
              </a:lnSpc>
              <a:buFontTx/>
              <a:buChar char="-"/>
            </a:pPr>
            <a:r>
              <a:rPr lang="en-US" dirty="0"/>
              <a:t>Size of the dataset:</a:t>
            </a:r>
          </a:p>
          <a:p>
            <a:pPr>
              <a:lnSpc>
                <a:spcPct val="200000"/>
              </a:lnSpc>
            </a:pPr>
            <a:endParaRPr lang="en-US" dirty="0"/>
          </a:p>
          <a:p>
            <a:pPr>
              <a:lnSpc>
                <a:spcPct val="200000"/>
              </a:lnSpc>
            </a:pPr>
            <a:endParaRPr lang="en-US" dirty="0"/>
          </a:p>
          <a:p>
            <a:pPr>
              <a:lnSpc>
                <a:spcPct val="200000"/>
              </a:lnSpc>
            </a:pPr>
            <a:endParaRPr lang="en-US" b="1" dirty="0"/>
          </a:p>
        </p:txBody>
      </p:sp>
      <p:pic>
        <p:nvPicPr>
          <p:cNvPr id="4" name="Picture 3">
            <a:extLst>
              <a:ext uri="{FF2B5EF4-FFF2-40B4-BE49-F238E27FC236}">
                <a16:creationId xmlns:a16="http://schemas.microsoft.com/office/drawing/2014/main" id="{D2930CFE-A5B4-45B9-9171-F43716063AA6}"/>
              </a:ext>
            </a:extLst>
          </p:cNvPr>
          <p:cNvPicPr>
            <a:picLocks noChangeAspect="1"/>
          </p:cNvPicPr>
          <p:nvPr/>
        </p:nvPicPr>
        <p:blipFill rotWithShape="1">
          <a:blip r:embed="rId2"/>
          <a:srcRect l="12346" t="56003" r="58808" b="26348"/>
          <a:stretch/>
        </p:blipFill>
        <p:spPr>
          <a:xfrm>
            <a:off x="675247" y="1325941"/>
            <a:ext cx="5008099" cy="1473529"/>
          </a:xfrm>
          <a:prstGeom prst="rect">
            <a:avLst/>
          </a:prstGeom>
        </p:spPr>
      </p:pic>
      <p:pic>
        <p:nvPicPr>
          <p:cNvPr id="5" name="Picture 4">
            <a:extLst>
              <a:ext uri="{FF2B5EF4-FFF2-40B4-BE49-F238E27FC236}">
                <a16:creationId xmlns:a16="http://schemas.microsoft.com/office/drawing/2014/main" id="{508B92BF-F0DD-4785-A482-21B4D4E1B27C}"/>
              </a:ext>
            </a:extLst>
          </p:cNvPr>
          <p:cNvPicPr>
            <a:picLocks noChangeAspect="1"/>
          </p:cNvPicPr>
          <p:nvPr/>
        </p:nvPicPr>
        <p:blipFill rotWithShape="1">
          <a:blip r:embed="rId3"/>
          <a:srcRect l="11423" t="50000" r="51885" b="37122"/>
          <a:stretch/>
        </p:blipFill>
        <p:spPr>
          <a:xfrm>
            <a:off x="675248" y="3428999"/>
            <a:ext cx="5008099" cy="1171135"/>
          </a:xfrm>
          <a:prstGeom prst="rect">
            <a:avLst/>
          </a:prstGeom>
        </p:spPr>
      </p:pic>
      <p:pic>
        <p:nvPicPr>
          <p:cNvPr id="8" name="Picture 7">
            <a:extLst>
              <a:ext uri="{FF2B5EF4-FFF2-40B4-BE49-F238E27FC236}">
                <a16:creationId xmlns:a16="http://schemas.microsoft.com/office/drawing/2014/main" id="{2E592216-773A-401E-9AFA-4F5311F9E9AB}"/>
              </a:ext>
            </a:extLst>
          </p:cNvPr>
          <p:cNvPicPr>
            <a:picLocks noChangeAspect="1"/>
          </p:cNvPicPr>
          <p:nvPr/>
        </p:nvPicPr>
        <p:blipFill rotWithShape="1">
          <a:blip r:embed="rId4"/>
          <a:srcRect l="10963" t="44305" r="57768" b="40816"/>
          <a:stretch/>
        </p:blipFill>
        <p:spPr>
          <a:xfrm>
            <a:off x="675246" y="5229663"/>
            <a:ext cx="5008101" cy="1339949"/>
          </a:xfrm>
          <a:prstGeom prst="rect">
            <a:avLst/>
          </a:prstGeom>
        </p:spPr>
      </p:pic>
    </p:spTree>
    <p:extLst>
      <p:ext uri="{BB962C8B-B14F-4D97-AF65-F5344CB8AC3E}">
        <p14:creationId xmlns:p14="http://schemas.microsoft.com/office/powerpoint/2010/main" val="236242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080841-8583-4514-B23B-D7606C65489C}"/>
              </a:ext>
            </a:extLst>
          </p:cNvPr>
          <p:cNvSpPr/>
          <p:nvPr/>
        </p:nvSpPr>
        <p:spPr>
          <a:xfrm>
            <a:off x="253218" y="0"/>
            <a:ext cx="11633982" cy="1861407"/>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sz="2400" b="1" dirty="0"/>
              <a:t>Statistical Summary of Features data.</a:t>
            </a:r>
          </a:p>
          <a:p>
            <a:pPr>
              <a:lnSpc>
                <a:spcPct val="200000"/>
              </a:lnSpc>
            </a:pPr>
            <a:endParaRPr lang="en-US" dirty="0"/>
          </a:p>
          <a:p>
            <a:pPr>
              <a:lnSpc>
                <a:spcPct val="200000"/>
              </a:lnSpc>
            </a:pPr>
            <a:endParaRPr lang="en-US" b="1" dirty="0"/>
          </a:p>
        </p:txBody>
      </p:sp>
      <p:pic>
        <p:nvPicPr>
          <p:cNvPr id="4" name="Picture 3">
            <a:extLst>
              <a:ext uri="{FF2B5EF4-FFF2-40B4-BE49-F238E27FC236}">
                <a16:creationId xmlns:a16="http://schemas.microsoft.com/office/drawing/2014/main" id="{A8F3A5F3-8D38-460E-A500-FF106C96E272}"/>
              </a:ext>
            </a:extLst>
          </p:cNvPr>
          <p:cNvPicPr>
            <a:picLocks noChangeAspect="1"/>
          </p:cNvPicPr>
          <p:nvPr/>
        </p:nvPicPr>
        <p:blipFill rotWithShape="1">
          <a:blip r:embed="rId2"/>
          <a:srcRect l="15923" t="30555" r="32846" b="12803"/>
          <a:stretch/>
        </p:blipFill>
        <p:spPr>
          <a:xfrm>
            <a:off x="506437" y="829994"/>
            <a:ext cx="10522634" cy="5683348"/>
          </a:xfrm>
          <a:prstGeom prst="rect">
            <a:avLst/>
          </a:prstGeom>
        </p:spPr>
      </p:pic>
    </p:spTree>
    <p:extLst>
      <p:ext uri="{BB962C8B-B14F-4D97-AF65-F5344CB8AC3E}">
        <p14:creationId xmlns:p14="http://schemas.microsoft.com/office/powerpoint/2010/main" val="55718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F5303-89C5-4085-917A-8BC1E39DB509}"/>
              </a:ext>
            </a:extLst>
          </p:cNvPr>
          <p:cNvSpPr/>
          <p:nvPr/>
        </p:nvSpPr>
        <p:spPr>
          <a:xfrm>
            <a:off x="836299" y="204480"/>
            <a:ext cx="2878480" cy="727571"/>
          </a:xfrm>
          <a:prstGeom prst="rect">
            <a:avLst/>
          </a:prstGeom>
        </p:spPr>
        <p:txBody>
          <a:bodyPr wrap="none">
            <a:spAutoFit/>
          </a:bodyPr>
          <a:lstStyle/>
          <a:p>
            <a:pPr marL="285750" indent="-285750">
              <a:lnSpc>
                <a:spcPct val="200000"/>
              </a:lnSpc>
              <a:buFont typeface="Wingdings" panose="05000000000000000000" pitchFamily="2" charset="2"/>
              <a:buChar char="Ø"/>
            </a:pPr>
            <a:r>
              <a:rPr lang="en-US" sz="2400" b="1" dirty="0"/>
              <a:t>Graphical Analysis.</a:t>
            </a:r>
          </a:p>
        </p:txBody>
      </p:sp>
      <p:sp>
        <p:nvSpPr>
          <p:cNvPr id="4" name="TextBox 3">
            <a:extLst>
              <a:ext uri="{FF2B5EF4-FFF2-40B4-BE49-F238E27FC236}">
                <a16:creationId xmlns:a16="http://schemas.microsoft.com/office/drawing/2014/main" id="{A721D437-AC5A-481E-945A-58033144CDD6}"/>
              </a:ext>
            </a:extLst>
          </p:cNvPr>
          <p:cNvSpPr txBox="1"/>
          <p:nvPr/>
        </p:nvSpPr>
        <p:spPr>
          <a:xfrm>
            <a:off x="498675" y="949702"/>
            <a:ext cx="10519402" cy="646331"/>
          </a:xfrm>
          <a:prstGeom prst="rect">
            <a:avLst/>
          </a:prstGeom>
          <a:noFill/>
        </p:spPr>
        <p:txBody>
          <a:bodyPr wrap="square" rtlCol="0">
            <a:spAutoFit/>
          </a:bodyPr>
          <a:lstStyle/>
          <a:p>
            <a:r>
              <a:rPr lang="en-US" dirty="0"/>
              <a:t>For analyzing Visually we have applied Univariate Analysis, Bivariate Analysis and Multivariate Analysis through various graph , chart ,plot etc.</a:t>
            </a:r>
            <a:endParaRPr lang="en-IN" dirty="0"/>
          </a:p>
        </p:txBody>
      </p:sp>
      <p:pic>
        <p:nvPicPr>
          <p:cNvPr id="6" name="Picture 5">
            <a:extLst>
              <a:ext uri="{FF2B5EF4-FFF2-40B4-BE49-F238E27FC236}">
                <a16:creationId xmlns:a16="http://schemas.microsoft.com/office/drawing/2014/main" id="{4C0DBA29-2602-4056-9FFA-E5CA2F334691}"/>
              </a:ext>
            </a:extLst>
          </p:cNvPr>
          <p:cNvPicPr/>
          <p:nvPr/>
        </p:nvPicPr>
        <p:blipFill rotWithShape="1">
          <a:blip r:embed="rId2"/>
          <a:srcRect l="15820" t="44915" r="50943" b="18947"/>
          <a:stretch/>
        </p:blipFill>
        <p:spPr bwMode="auto">
          <a:xfrm>
            <a:off x="656288" y="1905365"/>
            <a:ext cx="3564019" cy="1977318"/>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D350E0F-47A4-4BF6-9661-D21A2CD074ED}"/>
              </a:ext>
            </a:extLst>
          </p:cNvPr>
          <p:cNvPicPr/>
          <p:nvPr/>
        </p:nvPicPr>
        <p:blipFill rotWithShape="1">
          <a:blip r:embed="rId3"/>
          <a:srcRect l="16401" t="46721" r="49928" b="16366"/>
          <a:stretch/>
        </p:blipFill>
        <p:spPr bwMode="auto">
          <a:xfrm>
            <a:off x="4595812" y="1905365"/>
            <a:ext cx="3375883" cy="197731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06A5C98B-CCC5-46BF-9440-32E880701F2D}"/>
              </a:ext>
            </a:extLst>
          </p:cNvPr>
          <p:cNvPicPr/>
          <p:nvPr/>
        </p:nvPicPr>
        <p:blipFill rotWithShape="1">
          <a:blip r:embed="rId4"/>
          <a:srcRect l="15385" t="46463" r="48476" b="16624"/>
          <a:stretch/>
        </p:blipFill>
        <p:spPr bwMode="auto">
          <a:xfrm>
            <a:off x="8287687" y="1905365"/>
            <a:ext cx="3564019" cy="200871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3376276-9066-46A2-BAEB-629C00EDD08C}"/>
              </a:ext>
            </a:extLst>
          </p:cNvPr>
          <p:cNvPicPr/>
          <p:nvPr/>
        </p:nvPicPr>
        <p:blipFill rotWithShape="1">
          <a:blip r:embed="rId5"/>
          <a:srcRect l="16836" t="36654" r="49782" b="26432"/>
          <a:stretch/>
        </p:blipFill>
        <p:spPr bwMode="auto">
          <a:xfrm>
            <a:off x="656287" y="4192015"/>
            <a:ext cx="3564019" cy="2194717"/>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CAC19CC-47D8-4F4C-878E-46C841AB2517}"/>
              </a:ext>
            </a:extLst>
          </p:cNvPr>
          <p:cNvPicPr/>
          <p:nvPr/>
        </p:nvPicPr>
        <p:blipFill rotWithShape="1">
          <a:blip r:embed="rId6"/>
          <a:srcRect l="16111" t="38204" r="50653" b="24626"/>
          <a:stretch/>
        </p:blipFill>
        <p:spPr bwMode="auto">
          <a:xfrm>
            <a:off x="4595811" y="4192015"/>
            <a:ext cx="3375883" cy="219471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77C4EBD-90BE-4787-A379-15FCB6E24A39}"/>
              </a:ext>
            </a:extLst>
          </p:cNvPr>
          <p:cNvPicPr/>
          <p:nvPr/>
        </p:nvPicPr>
        <p:blipFill rotWithShape="1">
          <a:blip r:embed="rId7"/>
          <a:srcRect l="14369" t="42075" r="48621" b="13784"/>
          <a:stretch/>
        </p:blipFill>
        <p:spPr bwMode="auto">
          <a:xfrm>
            <a:off x="8347198" y="4223410"/>
            <a:ext cx="3504507" cy="21633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129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F5303-89C5-4085-917A-8BC1E39DB509}"/>
              </a:ext>
            </a:extLst>
          </p:cNvPr>
          <p:cNvSpPr/>
          <p:nvPr/>
        </p:nvSpPr>
        <p:spPr>
          <a:xfrm>
            <a:off x="669022" y="0"/>
            <a:ext cx="4776710" cy="461665"/>
          </a:xfrm>
          <a:prstGeom prst="rect">
            <a:avLst/>
          </a:prstGeom>
        </p:spPr>
        <p:txBody>
          <a:bodyPr wrap="square">
            <a:spAutoFit/>
          </a:bodyPr>
          <a:lstStyle/>
          <a:p>
            <a:pPr marL="342900" indent="-342900">
              <a:buFont typeface="Wingdings" panose="05000000000000000000" pitchFamily="2" charset="2"/>
              <a:buChar char="Ø"/>
            </a:pPr>
            <a:r>
              <a:rPr lang="en-US" sz="2400" b="1" dirty="0"/>
              <a:t>Graphical Analysis.</a:t>
            </a:r>
          </a:p>
        </p:txBody>
      </p:sp>
      <p:pic>
        <p:nvPicPr>
          <p:cNvPr id="13" name="Picture 12">
            <a:extLst>
              <a:ext uri="{FF2B5EF4-FFF2-40B4-BE49-F238E27FC236}">
                <a16:creationId xmlns:a16="http://schemas.microsoft.com/office/drawing/2014/main" id="{DB4B8790-E9B7-44B9-9760-195C09E333FA}"/>
              </a:ext>
            </a:extLst>
          </p:cNvPr>
          <p:cNvPicPr/>
          <p:nvPr/>
        </p:nvPicPr>
        <p:blipFill rotWithShape="1">
          <a:blip r:embed="rId2"/>
          <a:srcRect l="17272" t="9809" r="16691" b="16623"/>
          <a:stretch/>
        </p:blipFill>
        <p:spPr bwMode="auto">
          <a:xfrm>
            <a:off x="157014" y="461665"/>
            <a:ext cx="5800725" cy="325755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615D216E-E098-44C7-AABA-4C40C05EB107}"/>
              </a:ext>
            </a:extLst>
          </p:cNvPr>
          <p:cNvPicPr/>
          <p:nvPr/>
        </p:nvPicPr>
        <p:blipFill rotWithShape="1">
          <a:blip r:embed="rId3"/>
          <a:srcRect l="15821" t="41558" r="9868" b="10429"/>
          <a:stretch/>
        </p:blipFill>
        <p:spPr bwMode="auto">
          <a:xfrm>
            <a:off x="6234263" y="461665"/>
            <a:ext cx="5820410" cy="325755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D487878D-ECFD-484E-8768-9D54DC64F746}"/>
              </a:ext>
            </a:extLst>
          </p:cNvPr>
          <p:cNvPicPr/>
          <p:nvPr/>
        </p:nvPicPr>
        <p:blipFill rotWithShape="1">
          <a:blip r:embed="rId4"/>
          <a:srcRect l="15095" t="30717" r="9433" b="9913"/>
          <a:stretch/>
        </p:blipFill>
        <p:spPr bwMode="auto">
          <a:xfrm>
            <a:off x="157014" y="3806923"/>
            <a:ext cx="5800725" cy="3051077"/>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F94AECF9-8879-4222-AD9C-E9357F469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738" y="3719215"/>
            <a:ext cx="6234262" cy="3051077"/>
          </a:xfrm>
          <a:prstGeom prst="rect">
            <a:avLst/>
          </a:prstGeom>
        </p:spPr>
      </p:pic>
    </p:spTree>
    <p:extLst>
      <p:ext uri="{BB962C8B-B14F-4D97-AF65-F5344CB8AC3E}">
        <p14:creationId xmlns:p14="http://schemas.microsoft.com/office/powerpoint/2010/main" val="12470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F5303-89C5-4085-917A-8BC1E39DB509}"/>
              </a:ext>
            </a:extLst>
          </p:cNvPr>
          <p:cNvSpPr/>
          <p:nvPr/>
        </p:nvSpPr>
        <p:spPr>
          <a:xfrm>
            <a:off x="656287" y="145709"/>
            <a:ext cx="5916193" cy="461665"/>
          </a:xfrm>
          <a:prstGeom prst="rect">
            <a:avLst/>
          </a:prstGeom>
        </p:spPr>
        <p:txBody>
          <a:bodyPr wrap="square">
            <a:spAutoFit/>
          </a:bodyPr>
          <a:lstStyle/>
          <a:p>
            <a:pPr marL="285750" indent="-285750">
              <a:buFont typeface="Wingdings" panose="05000000000000000000" pitchFamily="2" charset="2"/>
              <a:buChar char="Ø"/>
            </a:pPr>
            <a:r>
              <a:rPr lang="en-US" sz="2400" b="1" dirty="0"/>
              <a:t>Finding Important Features for Model</a:t>
            </a:r>
          </a:p>
        </p:txBody>
      </p:sp>
      <p:sp>
        <p:nvSpPr>
          <p:cNvPr id="4" name="TextBox 3">
            <a:extLst>
              <a:ext uri="{FF2B5EF4-FFF2-40B4-BE49-F238E27FC236}">
                <a16:creationId xmlns:a16="http://schemas.microsoft.com/office/drawing/2014/main" id="{A721D437-AC5A-481E-945A-58033144CDD6}"/>
              </a:ext>
            </a:extLst>
          </p:cNvPr>
          <p:cNvSpPr txBox="1"/>
          <p:nvPr/>
        </p:nvSpPr>
        <p:spPr>
          <a:xfrm>
            <a:off x="442404" y="607374"/>
            <a:ext cx="10519402" cy="646331"/>
          </a:xfrm>
          <a:prstGeom prst="rect">
            <a:avLst/>
          </a:prstGeom>
          <a:noFill/>
        </p:spPr>
        <p:txBody>
          <a:bodyPr wrap="square" rtlCol="0">
            <a:spAutoFit/>
          </a:bodyPr>
          <a:lstStyle/>
          <a:p>
            <a:r>
              <a:rPr lang="en-US" dirty="0"/>
              <a:t>We have identified important Numeric and Categorical Feature for Model through Anova Technique.</a:t>
            </a:r>
          </a:p>
          <a:p>
            <a:r>
              <a:rPr lang="en-US" b="1" u="sng" dirty="0"/>
              <a:t>Important Numerical Features:</a:t>
            </a:r>
            <a:endParaRPr lang="en-IN" b="1" u="sng" dirty="0"/>
          </a:p>
        </p:txBody>
      </p:sp>
      <p:pic>
        <p:nvPicPr>
          <p:cNvPr id="13" name="Picture 12">
            <a:extLst>
              <a:ext uri="{FF2B5EF4-FFF2-40B4-BE49-F238E27FC236}">
                <a16:creationId xmlns:a16="http://schemas.microsoft.com/office/drawing/2014/main" id="{01F8B076-1A51-430E-A429-4D5E15D25231}"/>
              </a:ext>
            </a:extLst>
          </p:cNvPr>
          <p:cNvPicPr/>
          <p:nvPr/>
        </p:nvPicPr>
        <p:blipFill rotWithShape="1">
          <a:blip r:embed="rId2"/>
          <a:srcRect l="23512" t="24523" r="23512" b="9912"/>
          <a:stretch/>
        </p:blipFill>
        <p:spPr bwMode="auto">
          <a:xfrm>
            <a:off x="180974" y="1438371"/>
            <a:ext cx="10960637" cy="5273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854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F5303-89C5-4085-917A-8BC1E39DB509}"/>
              </a:ext>
            </a:extLst>
          </p:cNvPr>
          <p:cNvSpPr/>
          <p:nvPr/>
        </p:nvSpPr>
        <p:spPr>
          <a:xfrm>
            <a:off x="656287" y="145709"/>
            <a:ext cx="5916193" cy="461665"/>
          </a:xfrm>
          <a:prstGeom prst="rect">
            <a:avLst/>
          </a:prstGeom>
        </p:spPr>
        <p:txBody>
          <a:bodyPr wrap="square">
            <a:spAutoFit/>
          </a:bodyPr>
          <a:lstStyle/>
          <a:p>
            <a:pPr marL="285750" indent="-285750">
              <a:buFont typeface="Wingdings" panose="05000000000000000000" pitchFamily="2" charset="2"/>
              <a:buChar char="Ø"/>
            </a:pPr>
            <a:r>
              <a:rPr lang="en-US" sz="2400" b="1" dirty="0"/>
              <a:t>Finding Important Features for Model</a:t>
            </a:r>
          </a:p>
        </p:txBody>
      </p:sp>
      <p:sp>
        <p:nvSpPr>
          <p:cNvPr id="4" name="TextBox 3">
            <a:extLst>
              <a:ext uri="{FF2B5EF4-FFF2-40B4-BE49-F238E27FC236}">
                <a16:creationId xmlns:a16="http://schemas.microsoft.com/office/drawing/2014/main" id="{A721D437-AC5A-481E-945A-58033144CDD6}"/>
              </a:ext>
            </a:extLst>
          </p:cNvPr>
          <p:cNvSpPr txBox="1"/>
          <p:nvPr/>
        </p:nvSpPr>
        <p:spPr>
          <a:xfrm>
            <a:off x="442404" y="607374"/>
            <a:ext cx="10519402" cy="369332"/>
          </a:xfrm>
          <a:prstGeom prst="rect">
            <a:avLst/>
          </a:prstGeom>
          <a:noFill/>
        </p:spPr>
        <p:txBody>
          <a:bodyPr wrap="square" rtlCol="0">
            <a:spAutoFit/>
          </a:bodyPr>
          <a:lstStyle/>
          <a:p>
            <a:r>
              <a:rPr lang="en-US" b="1" u="sng" dirty="0"/>
              <a:t>Important Categorical Features:</a:t>
            </a:r>
            <a:endParaRPr lang="en-IN" b="1" u="sng" dirty="0"/>
          </a:p>
        </p:txBody>
      </p:sp>
      <p:pic>
        <p:nvPicPr>
          <p:cNvPr id="5" name="Picture 4">
            <a:extLst>
              <a:ext uri="{FF2B5EF4-FFF2-40B4-BE49-F238E27FC236}">
                <a16:creationId xmlns:a16="http://schemas.microsoft.com/office/drawing/2014/main" id="{24CF6346-1E21-4DA8-8CFB-FC5701D6B294}"/>
              </a:ext>
            </a:extLst>
          </p:cNvPr>
          <p:cNvPicPr/>
          <p:nvPr/>
        </p:nvPicPr>
        <p:blipFill rotWithShape="1">
          <a:blip r:embed="rId2"/>
          <a:srcRect l="20464" t="28653" r="42235" b="29788"/>
          <a:stretch/>
        </p:blipFill>
        <p:spPr bwMode="auto">
          <a:xfrm>
            <a:off x="217023" y="1069039"/>
            <a:ext cx="5592934" cy="4608168"/>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75775943-3FBB-4A23-A2C6-3A6B71F62205}"/>
              </a:ext>
            </a:extLst>
          </p:cNvPr>
          <p:cNvPicPr/>
          <p:nvPr/>
        </p:nvPicPr>
        <p:blipFill rotWithShape="1">
          <a:blip r:embed="rId3"/>
          <a:srcRect l="31495" t="26070" r="29463" b="16882"/>
          <a:stretch/>
        </p:blipFill>
        <p:spPr bwMode="auto">
          <a:xfrm>
            <a:off x="5950634" y="1069039"/>
            <a:ext cx="6241366" cy="46081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7432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880</Words>
  <Application>Microsoft Office PowerPoint</Application>
  <PresentationFormat>Widescreen</PresentationFormat>
  <Paragraphs>90</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Helvetica Neue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20</cp:revision>
  <dcterms:created xsi:type="dcterms:W3CDTF">2021-08-19T15:49:25Z</dcterms:created>
  <dcterms:modified xsi:type="dcterms:W3CDTF">2021-09-18T07:44:51Z</dcterms:modified>
</cp:coreProperties>
</file>